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5" r:id="rId2"/>
    <p:sldId id="256" r:id="rId3"/>
    <p:sldId id="313" r:id="rId4"/>
    <p:sldId id="258" r:id="rId5"/>
    <p:sldId id="259" r:id="rId6"/>
    <p:sldId id="260" r:id="rId7"/>
    <p:sldId id="314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FF"/>
    <a:srgbClr val="963030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6" autoAdjust="0"/>
    <p:restoredTop sz="84175" autoAdjust="0"/>
  </p:normalViewPr>
  <p:slideViewPr>
    <p:cSldViewPr snapToGrid="0">
      <p:cViewPr varScale="1">
        <p:scale>
          <a:sx n="98" d="100"/>
          <a:sy n="98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mizuMaki" userId="bd6af28e-facc-4d1e-b2c5-bad232ec32dd" providerId="ADAL" clId="{AF75657B-C5E3-4821-9DBB-2226718E01ED}"/>
    <pc:docChg chg="modSld">
      <pc:chgData name="ShimizuMaki" userId="bd6af28e-facc-4d1e-b2c5-bad232ec32dd" providerId="ADAL" clId="{AF75657B-C5E3-4821-9DBB-2226718E01ED}" dt="2023-12-11T05:55:53.867" v="2" actId="20577"/>
      <pc:docMkLst>
        <pc:docMk/>
      </pc:docMkLst>
      <pc:sldChg chg="modSp mod">
        <pc:chgData name="ShimizuMaki" userId="bd6af28e-facc-4d1e-b2c5-bad232ec32dd" providerId="ADAL" clId="{AF75657B-C5E3-4821-9DBB-2226718E01ED}" dt="2023-12-11T05:55:53.867" v="2" actId="20577"/>
        <pc:sldMkLst>
          <pc:docMk/>
          <pc:sldMk cId="882463543" sldId="315"/>
        </pc:sldMkLst>
        <pc:spChg chg="mod">
          <ac:chgData name="ShimizuMaki" userId="bd6af28e-facc-4d1e-b2c5-bad232ec32dd" providerId="ADAL" clId="{AF75657B-C5E3-4821-9DBB-2226718E01ED}" dt="2023-12-11T05:55:53.867" v="2" actId="20577"/>
          <ac:spMkLst>
            <pc:docMk/>
            <pc:sldMk cId="882463543" sldId="315"/>
            <ac:spMk id="3" creationId="{67AA7795-47FB-442A-9EC3-3BC483386B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74ED-0353-4CF0-BB03-7EFBB7DE476F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60D6-2D73-45DE-B4D6-EC17F03345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6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/>
              <a:t>https://www8.cao.go.jp/youth/kankyou/internet_torikumi/tyousa/r04/jittai-html/2_1_1.html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53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小学校４，５，６年生の１年間の授業時間 </a:t>
            </a:r>
            <a:r>
              <a:rPr kumimoji="1" lang="en-US" altLang="ja-JP" dirty="0"/>
              <a:t>1015*45/60</a:t>
            </a:r>
            <a:r>
              <a:rPr kumimoji="1" lang="ja-JP" altLang="en-US" dirty="0"/>
              <a:t>＝</a:t>
            </a:r>
            <a:r>
              <a:rPr kumimoji="1" lang="en-US" altLang="ja-JP" dirty="0"/>
              <a:t>761.25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5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Hiragino Kaku Gothic ProN"/>
              </a:rPr>
              <a:t>中学生の裸眼の視力が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Hiragino Kaku Gothic ProN"/>
              </a:rPr>
              <a:t>1.0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Hiragino Kaku Gothic ProN"/>
              </a:rPr>
              <a:t>未満の割合が、令和３年度の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学校保健統計調査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で、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Hiragino Kaku Gothic ProN"/>
              </a:rPr>
              <a:t>調査を始めた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Hiragino Kaku Gothic ProN"/>
              </a:rPr>
              <a:t>1979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Hiragino Kaku Gothic ProN"/>
              </a:rPr>
              <a:t>年以来初めて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Hiragino Kaku Gothic ProN"/>
              </a:rPr>
              <a:t>60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Hiragino Kaku Gothic ProN"/>
              </a:rPr>
              <a:t>％を超えた。</a:t>
            </a:r>
            <a:endParaRPr lang="en-US" altLang="ja-JP" b="0" i="0" dirty="0">
              <a:solidFill>
                <a:srgbClr val="333333"/>
              </a:solidFill>
              <a:effectLst/>
              <a:latin typeface="Hiragino Kaku Gothic ProN"/>
            </a:endParaRPr>
          </a:p>
          <a:p>
            <a:r>
              <a:rPr kumimoji="1" lang="en-US" altLang="ja-JP" dirty="0"/>
              <a:t>https://www3.nhk.or.jp/news/html/20220718/k10013723101000.html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27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0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F60D6-2D73-45DE-B4D6-EC17F033450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61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A1B1-151E-45C6-88ED-EA36648131A8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6156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8416-4221-4768-B428-40DEEC505038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5012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D0BC-DF9D-4E14-A4BB-38174819D994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4337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28FA-0DE6-4F4E-B8AB-FA51A78F7374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26690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4561-4D53-43F8-B055-357CC78622D9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7112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4D14-39EE-4286-9B6C-369C4DA831AA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629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5158-F785-4BE3-A21F-76C5353C969F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9709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7C9C-2FE3-4AE0-8974-80C15F3F6047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3702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F44C-4FCF-482B-B74A-DCBDB107D8BA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08016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3EA3-0469-45B1-A9C5-789174E24021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6081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6DDC-D2E6-4521-B16A-A69E0CFD623D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3219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5F0EC1C-0E11-4CC6-A107-2A0A39CE67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254"/>
            <a:ext cx="9144000" cy="68534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1CA9-3940-4A0F-95B0-F617D741E1D2}" type="datetime1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C400-DF52-40B0-8F43-DAE6D250C5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4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package" Target="../embeddings/Microsoft_Word_Document6.docx"/><Relationship Id="rId18" Type="http://schemas.openxmlformats.org/officeDocument/2006/relationships/image" Target="../media/image13.emf"/><Relationship Id="rId3" Type="http://schemas.openxmlformats.org/officeDocument/2006/relationships/package" Target="../embeddings/Microsoft_Word_Document1.docx"/><Relationship Id="rId21" Type="http://schemas.openxmlformats.org/officeDocument/2006/relationships/image" Target="../media/image15.png"/><Relationship Id="rId7" Type="http://schemas.openxmlformats.org/officeDocument/2006/relationships/package" Target="../embeddings/Microsoft_Word_Document3.docx"/><Relationship Id="rId12" Type="http://schemas.openxmlformats.org/officeDocument/2006/relationships/image" Target="../media/image10.emf"/><Relationship Id="rId17" Type="http://schemas.openxmlformats.org/officeDocument/2006/relationships/package" Target="../embeddings/Microsoft_Word_Document8.docx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package" Target="../embeddings/Microsoft_Word_Document5.docx"/><Relationship Id="rId5" Type="http://schemas.openxmlformats.org/officeDocument/2006/relationships/package" Target="../embeddings/Microsoft_Word_Document2.docx"/><Relationship Id="rId15" Type="http://schemas.openxmlformats.org/officeDocument/2006/relationships/package" Target="../embeddings/Microsoft_Word_Document7.docx"/><Relationship Id="rId10" Type="http://schemas.openxmlformats.org/officeDocument/2006/relationships/image" Target="../media/image9.emf"/><Relationship Id="rId19" Type="http://schemas.openxmlformats.org/officeDocument/2006/relationships/package" Target="../embeddings/Microsoft_Word_Document9.docx"/><Relationship Id="rId4" Type="http://schemas.openxmlformats.org/officeDocument/2006/relationships/image" Target="../media/image6.emf"/><Relationship Id="rId9" Type="http://schemas.openxmlformats.org/officeDocument/2006/relationships/package" Target="../embeddings/Microsoft_Word_Document4.docx"/><Relationship Id="rId14" Type="http://schemas.openxmlformats.org/officeDocument/2006/relationships/image" Target="../media/image11.emf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package" Target="../embeddings/Microsoft_Word_Document15.docx"/><Relationship Id="rId3" Type="http://schemas.openxmlformats.org/officeDocument/2006/relationships/package" Target="../embeddings/Microsoft_Word_Document10.docx"/><Relationship Id="rId7" Type="http://schemas.openxmlformats.org/officeDocument/2006/relationships/package" Target="../embeddings/Microsoft_Word_Document12.docx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package" Target="../embeddings/Microsoft_Word_Document14.docx"/><Relationship Id="rId5" Type="http://schemas.openxmlformats.org/officeDocument/2006/relationships/package" Target="../embeddings/Microsoft_Word_Document11.docx"/><Relationship Id="rId15" Type="http://schemas.openxmlformats.org/officeDocument/2006/relationships/image" Target="../media/image23.png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package" Target="../embeddings/Microsoft_Word_Document13.docx"/><Relationship Id="rId1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package" Target="../embeddings/Microsoft_Word_Document16.docx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17.docx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png"/><Relationship Id="rId2" Type="http://schemas.openxmlformats.org/officeDocument/2006/relationships/package" Target="../embeddings/Microsoft_Word_Document18.doc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1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A78A2-F544-44F5-9482-2244561B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62431" cy="1325563"/>
          </a:xfrm>
        </p:spPr>
        <p:txBody>
          <a:bodyPr/>
          <a:lstStyle/>
          <a:p>
            <a:r>
              <a:rPr kumimoji="1" lang="ja-JP" altLang="en-US" dirty="0"/>
              <a:t>教材の利用にあたっての注意事項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AA7795-47FB-442A-9EC3-3BC48338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30" y="1847851"/>
            <a:ext cx="8515350" cy="4351338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無断での使用、転載または複製をすることは固く禁じております。</a:t>
            </a:r>
          </a:p>
          <a:p>
            <a:r>
              <a:rPr kumimoji="1" lang="ja-JP" altLang="en-US" dirty="0"/>
              <a:t>著作権は、ふなばし学校保健＆学校薬剤師研究会に帰属します。</a:t>
            </a:r>
            <a:endParaRPr kumimoji="1" lang="en-US" altLang="ja-JP" dirty="0"/>
          </a:p>
          <a:p>
            <a:r>
              <a:rPr lang="ja-JP" altLang="en-US" dirty="0"/>
              <a:t>イラストの著作権は、大藤・</a:t>
            </a:r>
            <a:r>
              <a:rPr lang="en-US" altLang="ja-JP" dirty="0"/>
              <a:t>P</a:t>
            </a:r>
            <a:r>
              <a:rPr lang="ja-JP" altLang="en-US" dirty="0"/>
              <a:t>・ヒロミに帰属します。</a:t>
            </a:r>
            <a:endParaRPr kumimoji="1" lang="ja-JP" altLang="en-US" dirty="0"/>
          </a:p>
          <a:p>
            <a:r>
              <a:rPr kumimoji="1" lang="ja-JP" altLang="en-US" dirty="0"/>
              <a:t>使用に際しては、本教材の内容を改変しないときは出典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ふなばし学校保健＆学校薬剤師研究会（</a:t>
            </a:r>
            <a:r>
              <a:rPr kumimoji="1" lang="en-US" altLang="ja-JP" dirty="0"/>
              <a:t>JSPS</a:t>
            </a:r>
            <a:r>
              <a:rPr kumimoji="1" lang="ja-JP" altLang="en-US" dirty="0"/>
              <a:t>科研費 </a:t>
            </a:r>
            <a:r>
              <a:rPr kumimoji="1" lang="en-US" altLang="ja-JP" dirty="0"/>
              <a:t>JP22K03010</a:t>
            </a:r>
            <a:r>
              <a:rPr kumimoji="1" lang="ja-JP" altLang="en-US" dirty="0"/>
              <a:t>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を、改変した場合は出典および改変について明記してください。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再配布・販売・賃貸など営利を目的にした利用はできません。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ふなばし学校保健＆学校薬剤師研究会</a:t>
            </a:r>
            <a:r>
              <a:rPr kumimoji="1" lang="ja-JP" altLang="en-US" sz="2200" dirty="0"/>
              <a:t>（</a:t>
            </a:r>
            <a:r>
              <a:rPr kumimoji="1" lang="en-US" altLang="ja-JP" sz="2200"/>
              <a:t>2023.12.</a:t>
            </a:r>
            <a:r>
              <a:rPr kumimoji="1" lang="ja-JP" altLang="en-US" sz="2200" dirty="0"/>
              <a:t>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2400" dirty="0"/>
              <a:t>https://www.lab2.toho-u.ac.jp/phar/doutai/F-SHP/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647FAA-D07F-434E-AB4F-20426894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DC400-DF52-40B0-8F43-DAE6D250C5C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UD デジタル 教科書体 NK-B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UD デジタル 教科書体 NK-B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635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F43A97DB-6DCE-6A23-210F-6BB4A9C6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14803"/>
            <a:ext cx="4543945" cy="23472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552BAD5-497B-4B45-9C4F-87048EC2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2793" y="1353771"/>
            <a:ext cx="8659091" cy="234725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スマホ・ネット・ゲーム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5B1F7CB-D331-45DB-9077-ADEE2981C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57" y="3058037"/>
            <a:ext cx="8350493" cy="3256751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子どもが自分専用のスマホを持っている割合は、</a:t>
            </a:r>
            <a:endParaRPr kumimoji="1" lang="en-US" altLang="ja-JP" dirty="0"/>
          </a:p>
          <a:p>
            <a:r>
              <a:rPr kumimoji="1" lang="ja-JP" altLang="en-US" dirty="0"/>
              <a:t>小学生</a:t>
            </a:r>
            <a:r>
              <a:rPr kumimoji="1" lang="en-US" altLang="ja-JP" dirty="0"/>
              <a:t>44</a:t>
            </a:r>
            <a:r>
              <a:rPr kumimoji="1" lang="ja-JP" altLang="en-US" dirty="0"/>
              <a:t>％、中学生</a:t>
            </a:r>
            <a:r>
              <a:rPr kumimoji="1" lang="en-US" altLang="ja-JP" dirty="0"/>
              <a:t>79</a:t>
            </a:r>
            <a:r>
              <a:rPr kumimoji="1" lang="ja-JP" altLang="en-US" dirty="0"/>
              <a:t>％、高校生</a:t>
            </a:r>
            <a:r>
              <a:rPr kumimoji="1" lang="en-US" altLang="ja-JP" dirty="0"/>
              <a:t>98%</a:t>
            </a:r>
            <a:r>
              <a:rPr kumimoji="1" lang="en-US" altLang="ja-JP" baseline="30000" dirty="0"/>
              <a:t>1)</a:t>
            </a:r>
            <a:r>
              <a:rPr kumimoji="1" lang="ja-JP" altLang="en-US" dirty="0"/>
              <a:t> 。</a:t>
            </a:r>
            <a:endParaRPr kumimoji="1" lang="en-US" altLang="ja-JP" dirty="0"/>
          </a:p>
          <a:p>
            <a:pPr algn="l"/>
            <a:endParaRPr lang="en-US" altLang="ja-JP" sz="900" dirty="0"/>
          </a:p>
          <a:p>
            <a:pPr algn="l"/>
            <a:r>
              <a:rPr lang="ja-JP" altLang="en-US" sz="900" dirty="0"/>
              <a:t>　</a:t>
            </a:r>
            <a:endParaRPr lang="en-US" altLang="ja-JP" sz="900" dirty="0"/>
          </a:p>
          <a:p>
            <a:pPr algn="l"/>
            <a:r>
              <a:rPr lang="ja-JP" altLang="en-US" dirty="0"/>
              <a:t>　便利なスマホ</a:t>
            </a:r>
            <a:endParaRPr lang="en-US" altLang="ja-JP" dirty="0"/>
          </a:p>
          <a:p>
            <a:pPr algn="l"/>
            <a:r>
              <a:rPr lang="ja-JP" altLang="en-US" dirty="0"/>
              <a:t>　　インターネットとゲーム</a:t>
            </a:r>
            <a:endParaRPr lang="en-US" altLang="ja-JP" dirty="0"/>
          </a:p>
          <a:p>
            <a:pPr algn="l"/>
            <a:r>
              <a:rPr lang="ja-JP" altLang="en-US" dirty="0"/>
              <a:t>　　　上手につきあうことが大切です！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A7F241-F823-4B83-8FB8-E121AFDC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259723-3F00-40CD-9412-835E9A70C876}"/>
              </a:ext>
            </a:extLst>
          </p:cNvPr>
          <p:cNvSpPr txBox="1"/>
          <p:nvPr/>
        </p:nvSpPr>
        <p:spPr>
          <a:xfrm>
            <a:off x="2754615" y="6273225"/>
            <a:ext cx="550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/>
              <a:t>1</a:t>
            </a:r>
            <a:r>
              <a:rPr kumimoji="1" lang="ja-JP" altLang="en-US" sz="1600"/>
              <a:t>）令和４年度青少年のインターネット利用環境実態調査報告</a:t>
            </a:r>
            <a:endParaRPr kumimoji="1" lang="en-US" altLang="ja-JP" sz="1600"/>
          </a:p>
          <a:p>
            <a:pPr algn="r"/>
            <a:r>
              <a:rPr kumimoji="1" lang="ja-JP" altLang="en-US" sz="1600"/>
              <a:t>（内閣府）</a:t>
            </a:r>
            <a:endParaRPr kumimoji="1"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8E90C6-E1FB-4BA3-B331-05673CFE1F15}"/>
              </a:ext>
            </a:extLst>
          </p:cNvPr>
          <p:cNvSpPr txBox="1"/>
          <p:nvPr/>
        </p:nvSpPr>
        <p:spPr>
          <a:xfrm>
            <a:off x="1562793" y="732739"/>
            <a:ext cx="633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学校薬剤師からのワンポイントアドバイス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C3F491-D9FF-4324-BCA6-42CFF46D85D6}"/>
              </a:ext>
            </a:extLst>
          </p:cNvPr>
          <p:cNvSpPr txBox="1"/>
          <p:nvPr/>
        </p:nvSpPr>
        <p:spPr>
          <a:xfrm>
            <a:off x="7176052" y="91511"/>
            <a:ext cx="18004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小学校高学年用</a:t>
            </a: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D9C88617-75BB-494D-ADF0-CA686E2F0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84106"/>
              </p:ext>
            </p:extLst>
          </p:nvPr>
        </p:nvGraphicFramePr>
        <p:xfrm>
          <a:off x="7336745" y="1372100"/>
          <a:ext cx="252412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529235" imgH="1611178" progId="Word.Document.12">
                  <p:embed/>
                </p:oleObj>
              </mc:Choice>
              <mc:Fallback>
                <p:oleObj name="Document" r:id="rId4" imgW="2529235" imgH="1611178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D9C88617-75BB-494D-ADF0-CA686E2F0E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6745" y="1372100"/>
                        <a:ext cx="2524125" cy="160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F1446BE5-25C3-FCAC-69EB-C7AB4CF50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57" y="276177"/>
            <a:ext cx="1514314" cy="12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513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85FC6-9C30-4756-8B73-B0311BDE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42" y="329417"/>
            <a:ext cx="8264829" cy="11755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今までに何時間スマホに</a:t>
            </a:r>
            <a:r>
              <a:rPr lang="ja-JP" altLang="en-US" dirty="0"/>
              <a:t>使っ</a:t>
            </a:r>
            <a:r>
              <a:rPr kumimoji="1" lang="ja-JP" altLang="en-US" dirty="0"/>
              <a:t>た？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1F3DFC-0FAD-42AE-9906-9D674067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42" y="1821714"/>
            <a:ext cx="8028967" cy="4351338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66"/>
                </a:solidFill>
              </a:rPr>
              <a:t>１日の生活を振り返ってみよう。</a:t>
            </a:r>
            <a:endParaRPr kumimoji="1" lang="en-US" altLang="ja-JP" dirty="0">
              <a:solidFill>
                <a:srgbClr val="FF0066"/>
              </a:solidFill>
            </a:endParaRPr>
          </a:p>
          <a:p>
            <a:r>
              <a:rPr kumimoji="1" lang="ja-JP" altLang="en-US" dirty="0"/>
              <a:t>スマホを持ち始めてから何時間スマホに使ったか計算してみよう。</a:t>
            </a:r>
            <a:endParaRPr kumimoji="1" lang="en-US" altLang="ja-JP" dirty="0"/>
          </a:p>
          <a:p>
            <a:r>
              <a:rPr kumimoji="1" lang="ja-JP" altLang="en-US" dirty="0"/>
              <a:t>１日</a:t>
            </a:r>
            <a:r>
              <a:rPr kumimoji="1" lang="en-US" altLang="ja-JP" dirty="0"/>
              <a:t>3</a:t>
            </a:r>
            <a:r>
              <a:rPr kumimoji="1" lang="ja-JP" altLang="en-US" dirty="0"/>
              <a:t>時間　ｘ ３６５日 ｘ </a:t>
            </a:r>
            <a:r>
              <a:rPr lang="ja-JP" altLang="en-US" dirty="0"/>
              <a:t>２</a:t>
            </a:r>
            <a:r>
              <a:rPr kumimoji="1" lang="ja-JP" altLang="en-US" dirty="0"/>
              <a:t>年　＝ </a:t>
            </a:r>
            <a:r>
              <a:rPr kumimoji="1" lang="en-US" altLang="ja-JP" sz="3200" dirty="0"/>
              <a:t>2</a:t>
            </a:r>
            <a:r>
              <a:rPr lang="en-US" altLang="ja-JP" sz="3200" dirty="0"/>
              <a:t>,</a:t>
            </a:r>
            <a:r>
              <a:rPr kumimoji="1" lang="en-US" altLang="ja-JP" sz="3200" dirty="0"/>
              <a:t>190</a:t>
            </a:r>
            <a:r>
              <a:rPr kumimoji="1" lang="ja-JP" altLang="en-US" dirty="0"/>
              <a:t>時間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標準授業時数</a:t>
            </a:r>
            <a:r>
              <a:rPr lang="en-US" altLang="ja-JP" baseline="30000" dirty="0"/>
              <a:t>2)</a:t>
            </a:r>
            <a:r>
              <a:rPr kumimoji="1" lang="ja-JP" altLang="en-US" dirty="0"/>
              <a:t>から計算すると</a:t>
            </a:r>
            <a:r>
              <a:rPr kumimoji="1" lang="en-US" altLang="ja-JP" dirty="0"/>
              <a:t>…</a:t>
            </a:r>
            <a:endParaRPr kumimoji="1" lang="en-US" altLang="ja-JP" baseline="30000" dirty="0"/>
          </a:p>
          <a:p>
            <a:pPr marL="0" indent="0">
              <a:buNone/>
            </a:pPr>
            <a:r>
              <a:rPr lang="ja-JP" altLang="en-US" dirty="0"/>
              <a:t>  小学校の学校の授業時間（４年生</a:t>
            </a:r>
            <a:r>
              <a:rPr lang="en-US" altLang="ja-JP" dirty="0"/>
              <a:t>+</a:t>
            </a:r>
            <a:r>
              <a:rPr lang="ja-JP" altLang="en-US" dirty="0"/>
              <a:t>５年生）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sz="3200" dirty="0"/>
              <a:t>　＝ </a:t>
            </a:r>
            <a:r>
              <a:rPr lang="en-US" altLang="ja-JP" sz="3200" dirty="0"/>
              <a:t>1,523</a:t>
            </a:r>
            <a:r>
              <a:rPr lang="ja-JP" altLang="en-US" dirty="0"/>
              <a:t>時間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67E87E-814A-4ED5-BE3B-C6D0303A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1E41CF-F4DB-45A2-89B4-77935F3B6CE1}"/>
              </a:ext>
            </a:extLst>
          </p:cNvPr>
          <p:cNvSpPr txBox="1"/>
          <p:nvPr/>
        </p:nvSpPr>
        <p:spPr>
          <a:xfrm>
            <a:off x="3366655" y="6356351"/>
            <a:ext cx="489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）標準授業時数について（文部科学省、</a:t>
            </a:r>
            <a:r>
              <a:rPr kumimoji="1" lang="en-US" altLang="ja-JP" dirty="0"/>
              <a:t>2021</a:t>
            </a:r>
            <a:r>
              <a:rPr kumimoji="1" lang="ja-JP" altLang="en-US" dirty="0"/>
              <a:t>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24C2FD1-5B0C-D12A-1327-DB4F3B3C4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66" y="3807229"/>
            <a:ext cx="1842134" cy="2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00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AD8D8D63-794A-429D-BBE0-D06624225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30036"/>
              </p:ext>
            </p:extLst>
          </p:nvPr>
        </p:nvGraphicFramePr>
        <p:xfrm>
          <a:off x="943728" y="3120789"/>
          <a:ext cx="608965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90332" imgH="4063124" progId="Word.Document.12">
                  <p:embed/>
                </p:oleObj>
              </mc:Choice>
              <mc:Fallback>
                <p:oleObj name="Document" r:id="rId3" imgW="6090332" imgH="4063124" progId="Word.Documen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AD8D8D63-794A-429D-BBE0-D06624225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3728" y="3120789"/>
                        <a:ext cx="608965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CDF18FF-595E-470D-961F-DE217F74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49590" cy="1325563"/>
          </a:xfrm>
        </p:spPr>
        <p:txBody>
          <a:bodyPr/>
          <a:lstStyle/>
          <a:p>
            <a:r>
              <a:rPr kumimoji="1" lang="ja-JP" altLang="en-US" dirty="0"/>
              <a:t>スマホで起きる問題とは？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FE7939-6738-4035-8167-5E4FF26D9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6405"/>
            <a:ext cx="8347166" cy="45307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生活      の乱れ</a:t>
            </a:r>
            <a:endParaRPr kumimoji="1" lang="en-US" altLang="ja-JP" dirty="0"/>
          </a:p>
          <a:p>
            <a:pPr lvl="1"/>
            <a:r>
              <a:rPr lang="ja-JP" altLang="en-US" dirty="0"/>
              <a:t>      </a:t>
            </a:r>
            <a:r>
              <a:rPr kumimoji="1" lang="ja-JP" altLang="en-US" dirty="0"/>
              <a:t>不足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勉強時間の不足、読書時間の</a:t>
            </a:r>
            <a:r>
              <a:rPr lang="ja-JP" altLang="en-US" dirty="0"/>
              <a:t>不足</a:t>
            </a:r>
            <a:endParaRPr kumimoji="1" lang="en-US" altLang="ja-JP" dirty="0"/>
          </a:p>
          <a:p>
            <a:r>
              <a:rPr lang="ja-JP" altLang="en-US" dirty="0"/>
              <a:t>      </a:t>
            </a:r>
            <a:endParaRPr lang="en-US" altLang="ja-JP" dirty="0"/>
          </a:p>
          <a:p>
            <a:pPr lvl="1"/>
            <a:r>
              <a:rPr lang="ja-JP" altLang="en-US" dirty="0"/>
              <a:t>視力低下（長時間、小さな画面を近くで見続けるため）</a:t>
            </a:r>
            <a:endParaRPr lang="en-US" altLang="ja-JP" dirty="0"/>
          </a:p>
          <a:p>
            <a:pPr lvl="1"/>
            <a:r>
              <a:rPr lang="ja-JP" altLang="en-US" dirty="0"/>
              <a:t>急性内     （右か左どちらかの      が内側に向かっている      </a:t>
            </a:r>
            <a:r>
              <a:rPr lang="ja-JP" altLang="en-US" dirty="0">
                <a:solidFill>
                  <a:schemeClr val="bg1"/>
                </a:solidFill>
              </a:rPr>
              <a:t>状態</a:t>
            </a:r>
            <a:r>
              <a:rPr lang="ja-JP" altLang="en-US" dirty="0"/>
              <a:t>になり、ものが二重に見える）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SNS</a:t>
            </a:r>
            <a:r>
              <a:rPr lang="ja-JP" altLang="en-US" dirty="0"/>
              <a:t>トラブル（いじめ）</a:t>
            </a:r>
            <a:endParaRPr lang="en-US" altLang="ja-JP" dirty="0"/>
          </a:p>
          <a:p>
            <a:r>
              <a:rPr lang="ja-JP" altLang="en-US" dirty="0"/>
              <a:t>      や      にまきこまれる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6929E5-B88B-46E2-B3C4-D78D1229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FE2A2B-45FA-4443-BD61-3BF749EBB8A2}"/>
              </a:ext>
            </a:extLst>
          </p:cNvPr>
          <p:cNvSpPr txBox="1"/>
          <p:nvPr/>
        </p:nvSpPr>
        <p:spPr>
          <a:xfrm>
            <a:off x="262340" y="1557051"/>
            <a:ext cx="498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心とからだに現れる（      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D73CE0-5132-4513-9E2E-70826B642E8F}"/>
              </a:ext>
            </a:extLst>
          </p:cNvPr>
          <p:cNvSpPr txBox="1"/>
          <p:nvPr/>
        </p:nvSpPr>
        <p:spPr>
          <a:xfrm>
            <a:off x="262340" y="488833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人間関係</a:t>
            </a: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3426B514-4556-4DF5-AA73-4CA618A15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98250"/>
              </p:ext>
            </p:extLst>
          </p:nvPr>
        </p:nvGraphicFramePr>
        <p:xfrm>
          <a:off x="3988553" y="1299610"/>
          <a:ext cx="608965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090332" imgH="4063124" progId="Word.Document.12">
                  <p:embed/>
                </p:oleObj>
              </mc:Choice>
              <mc:Fallback>
                <p:oleObj name="Document" r:id="rId5" imgW="6090332" imgH="4063124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3426B514-4556-4DF5-AA73-4CA618A15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8553" y="1299610"/>
                        <a:ext cx="608965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7A916A6F-9A41-457C-A4F2-8953B3C85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79547"/>
              </p:ext>
            </p:extLst>
          </p:nvPr>
        </p:nvGraphicFramePr>
        <p:xfrm>
          <a:off x="1654175" y="1914192"/>
          <a:ext cx="15001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1532199" imgH="914194" progId="Word.Document.12">
                  <p:embed/>
                </p:oleObj>
              </mc:Choice>
              <mc:Fallback>
                <p:oleObj name="Document" r:id="rId7" imgW="1532199" imgH="914194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7A916A6F-9A41-457C-A4F2-8953B3C85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4175" y="1914192"/>
                        <a:ext cx="150018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C0FB8C95-2898-423D-B812-FB31AFE9C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205274"/>
              </p:ext>
            </p:extLst>
          </p:nvPr>
        </p:nvGraphicFramePr>
        <p:xfrm>
          <a:off x="1402933" y="2317520"/>
          <a:ext cx="216852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2204719" imgH="951985" progId="Word.Document.12">
                  <p:embed/>
                </p:oleObj>
              </mc:Choice>
              <mc:Fallback>
                <p:oleObj name="Document" r:id="rId9" imgW="2204719" imgH="951985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C0FB8C95-2898-423D-B812-FB31AFE9C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2933" y="2317520"/>
                        <a:ext cx="2168525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F9279902-DC4F-43D0-96BF-4D49E5542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35909"/>
              </p:ext>
            </p:extLst>
          </p:nvPr>
        </p:nvGraphicFramePr>
        <p:xfrm>
          <a:off x="2331915" y="4027720"/>
          <a:ext cx="608965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6090332" imgH="4063124" progId="Word.Document.12">
                  <p:embed/>
                </p:oleObj>
              </mc:Choice>
              <mc:Fallback>
                <p:oleObj name="Document" r:id="rId11" imgW="6090332" imgH="4063124" progId="Word.Documen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F9279902-DC4F-43D0-96BF-4D49E5542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1915" y="4027720"/>
                        <a:ext cx="608965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7235588E-12B3-4EC2-A696-9CDCD874E0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24736"/>
              </p:ext>
            </p:extLst>
          </p:nvPr>
        </p:nvGraphicFramePr>
        <p:xfrm>
          <a:off x="5371339" y="4027720"/>
          <a:ext cx="608965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6090332" imgH="4063124" progId="Word.Document.12">
                  <p:embed/>
                </p:oleObj>
              </mc:Choice>
              <mc:Fallback>
                <p:oleObj name="Document" r:id="rId13" imgW="6090332" imgH="4063124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7235588E-12B3-4EC2-A696-9CDCD874E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71339" y="4027720"/>
                        <a:ext cx="608965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749203EE-6775-4681-B177-8C5B32847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72737"/>
              </p:ext>
            </p:extLst>
          </p:nvPr>
        </p:nvGraphicFramePr>
        <p:xfrm>
          <a:off x="1397000" y="4397375"/>
          <a:ext cx="13557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1386750" imgH="889719" progId="Word.Document.12">
                  <p:embed/>
                </p:oleObj>
              </mc:Choice>
              <mc:Fallback>
                <p:oleObj name="Document" r:id="rId15" imgW="1386750" imgH="889719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749203EE-6775-4681-B177-8C5B32847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97000" y="4397375"/>
                        <a:ext cx="1355725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42FFF280-B128-45C1-A1FB-BB906BB2F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90906"/>
              </p:ext>
            </p:extLst>
          </p:nvPr>
        </p:nvGraphicFramePr>
        <p:xfrm>
          <a:off x="955675" y="5610225"/>
          <a:ext cx="13557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1386750" imgH="982938" progId="Word.Document.12">
                  <p:embed/>
                </p:oleObj>
              </mc:Choice>
              <mc:Fallback>
                <p:oleObj name="Document" r:id="rId17" imgW="1386750" imgH="982938" progId="Word.Documen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42FFF280-B128-45C1-A1FB-BB906BB2F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55675" y="5610225"/>
                        <a:ext cx="135572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4D4FFCC7-3DC8-4086-AB07-561553635E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985677"/>
              </p:ext>
            </p:extLst>
          </p:nvPr>
        </p:nvGraphicFramePr>
        <p:xfrm>
          <a:off x="2085975" y="5599113"/>
          <a:ext cx="13255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9" imgW="1341011" imgH="941548" progId="Word.Document.12">
                  <p:embed/>
                </p:oleObj>
              </mc:Choice>
              <mc:Fallback>
                <p:oleObj name="Document" r:id="rId19" imgW="1341011" imgH="941548" progId="Word.Document.12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4D4FFCC7-3DC8-4086-AB07-561553635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85975" y="5599113"/>
                        <a:ext cx="1325563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EF80F066-D82F-5D0D-302C-2FC18A08866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92149" y="4657231"/>
            <a:ext cx="2477057" cy="19756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B5DB077-D84B-37DA-5743-612D20FCE6D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92777" y="1827028"/>
            <a:ext cx="1794095" cy="16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191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FD046D-50C9-4599-8762-7C91B506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122" y="355826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あなたはスマホ    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8822D8-0D0B-4E89-9C7B-83468BAC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9" y="1825625"/>
            <a:ext cx="8534400" cy="407641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スマホをしている</a:t>
            </a:r>
            <a:r>
              <a:rPr lang="ja-JP" altLang="en-US" dirty="0"/>
              <a:t>      </a:t>
            </a:r>
            <a:r>
              <a:rPr kumimoji="1" lang="ja-JP" altLang="en-US" dirty="0"/>
              <a:t>に話しかけられると、イラッとすることがある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電話や</a:t>
            </a:r>
            <a:r>
              <a:rPr lang="ja-JP" altLang="en-US" dirty="0"/>
              <a:t>      </a:t>
            </a:r>
            <a:r>
              <a:rPr kumimoji="1" lang="ja-JP" altLang="en-US" dirty="0"/>
              <a:t>話すより、メールの方が本音を言える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スマホのせいで、夜ふかしをしてしまったり、       　になったりすることがある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スマホを使う時間がだんだん長くなっていると感じる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人と二人でいるときにスマホを使うことがある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歩きながらスマホを使うことがある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電話やメールの着信がないか、</a:t>
            </a:r>
            <a:r>
              <a:rPr lang="ja-JP" altLang="en-US" dirty="0"/>
              <a:t>      </a:t>
            </a:r>
            <a:r>
              <a:rPr kumimoji="1" lang="ja-JP" altLang="en-US" dirty="0"/>
              <a:t>せずにスマホを見ることがある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FE19C1-C82D-45A4-95B6-C208E7A0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4B13E7-18D5-4C81-9519-737AF9BDD4BF}"/>
              </a:ext>
            </a:extLst>
          </p:cNvPr>
          <p:cNvSpPr txBox="1"/>
          <p:nvPr/>
        </p:nvSpPr>
        <p:spPr>
          <a:xfrm>
            <a:off x="1243584" y="5807631"/>
            <a:ext cx="685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WSDS</a:t>
            </a:r>
            <a:r>
              <a:rPr kumimoji="1" lang="ja-JP" altLang="en-US" dirty="0"/>
              <a:t>（</a:t>
            </a:r>
            <a:r>
              <a:rPr kumimoji="1" lang="en-US" altLang="ja-JP" dirty="0"/>
              <a:t>Wakayama Smartphone-Dependence Scale</a:t>
            </a:r>
            <a:r>
              <a:rPr kumimoji="1" lang="ja-JP" altLang="en-US" dirty="0"/>
              <a:t>）*より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B9D68E-666E-4F02-92A2-AD66D334BFA4}"/>
              </a:ext>
            </a:extLst>
          </p:cNvPr>
          <p:cNvSpPr txBox="1"/>
          <p:nvPr/>
        </p:nvSpPr>
        <p:spPr>
          <a:xfrm>
            <a:off x="3328416" y="6388885"/>
            <a:ext cx="4437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*戸田雅裕ら</a:t>
            </a:r>
            <a:r>
              <a:rPr kumimoji="1" lang="en-US" altLang="ja-JP" sz="1600" dirty="0"/>
              <a:t>, 2015,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『</a:t>
            </a:r>
            <a:r>
              <a:rPr kumimoji="1" lang="ja-JP" altLang="en-US" sz="1600" dirty="0"/>
              <a:t>日衛誌</a:t>
            </a:r>
            <a:r>
              <a:rPr kumimoji="1" lang="en-US" altLang="ja-JP" sz="1600" dirty="0"/>
              <a:t>』 70, 259-263.</a:t>
            </a:r>
            <a:endParaRPr kumimoji="1" lang="ja-JP" altLang="en-US" sz="1600" dirty="0"/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662E9FCF-8F48-4238-8EE9-485F814B3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49978"/>
              </p:ext>
            </p:extLst>
          </p:nvPr>
        </p:nvGraphicFramePr>
        <p:xfrm>
          <a:off x="3503613" y="1592263"/>
          <a:ext cx="16541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676892" imgH="889719" progId="Word.Document.12">
                  <p:embed/>
                </p:oleObj>
              </mc:Choice>
              <mc:Fallback>
                <p:oleObj name="Document" r:id="rId3" imgW="1676892" imgH="889719" progId="Word.Documen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662E9FCF-8F48-4238-8EE9-485F814B3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3613" y="1592263"/>
                        <a:ext cx="1654175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EB6BD67B-CB71-413F-9F8F-3E5FBE6AD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458075"/>
              </p:ext>
            </p:extLst>
          </p:nvPr>
        </p:nvGraphicFramePr>
        <p:xfrm>
          <a:off x="7131050" y="2805113"/>
          <a:ext cx="13350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346213" imgH="890439" progId="Word.Document.12">
                  <p:embed/>
                </p:oleObj>
              </mc:Choice>
              <mc:Fallback>
                <p:oleObj name="Document" r:id="rId5" imgW="1346213" imgH="890439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EB6BD67B-CB71-413F-9F8F-3E5FBE6AD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1050" y="2805113"/>
                        <a:ext cx="1335088" cy="8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455D9A35-1B95-4709-B5B0-45CE76699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01995"/>
              </p:ext>
            </p:extLst>
          </p:nvPr>
        </p:nvGraphicFramePr>
        <p:xfrm>
          <a:off x="5448706" y="4896627"/>
          <a:ext cx="2057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2057946" imgH="869924" progId="Word.Document.12">
                  <p:embed/>
                </p:oleObj>
              </mc:Choice>
              <mc:Fallback>
                <p:oleObj name="Document" r:id="rId7" imgW="2057946" imgH="869924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455D9A35-1B95-4709-B5B0-45CE76699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8706" y="4896627"/>
                        <a:ext cx="205740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CEFD102F-F7E7-4459-94ED-D76C79456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232580"/>
              </p:ext>
            </p:extLst>
          </p:nvPr>
        </p:nvGraphicFramePr>
        <p:xfrm>
          <a:off x="7822978" y="5735415"/>
          <a:ext cx="27082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2879548" imgH="1007773" progId="Word.Document.12">
                  <p:embed/>
                </p:oleObj>
              </mc:Choice>
              <mc:Fallback>
                <p:oleObj name="Document" r:id="rId9" imgW="2879548" imgH="1007773" progId="Word.Documen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CEFD102F-F7E7-4459-94ED-D76C79456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2978" y="5735415"/>
                        <a:ext cx="2708275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D0143798-AA53-4BA8-A081-17BF71311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90114"/>
              </p:ext>
            </p:extLst>
          </p:nvPr>
        </p:nvGraphicFramePr>
        <p:xfrm>
          <a:off x="2090112" y="2351138"/>
          <a:ext cx="259873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2598581" imgH="1645189" progId="Word.Document.12">
                  <p:embed/>
                </p:oleObj>
              </mc:Choice>
              <mc:Fallback>
                <p:oleObj name="Document" r:id="rId11" imgW="2598581" imgH="1645189" progId="Word.Documen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D0143798-AA53-4BA8-A081-17BF713114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90112" y="2351138"/>
                        <a:ext cx="2598737" cy="164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0FA626FB-B27A-42FE-A5E5-54D42BEA84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80112"/>
              </p:ext>
            </p:extLst>
          </p:nvPr>
        </p:nvGraphicFramePr>
        <p:xfrm>
          <a:off x="5643082" y="324073"/>
          <a:ext cx="32131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3213833" imgH="1800674" progId="Word.Document.12">
                  <p:embed/>
                </p:oleObj>
              </mc:Choice>
              <mc:Fallback>
                <p:oleObj name="Document" r:id="rId13" imgW="3213833" imgH="1800674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0FA626FB-B27A-42FE-A5E5-54D42BEA8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43082" y="324073"/>
                        <a:ext cx="32131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99BFBE4E-9879-E080-D267-14DD1CFC22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694" y="237415"/>
            <a:ext cx="1654176" cy="14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7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0821E-54B5-41D4-8DBE-F2286879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7" y="340929"/>
            <a:ext cx="8029793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あなたのネット</a:t>
            </a:r>
            <a:r>
              <a:rPr lang="ja-JP" altLang="en-US" sz="4000" dirty="0"/>
              <a:t>    　</a:t>
            </a:r>
            <a:r>
              <a:rPr kumimoji="1" lang="ja-JP" altLang="en-US" sz="4000" dirty="0"/>
              <a:t>、タイプは？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4E6CEC-A23A-4974-A40D-4A953EEF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9532"/>
            <a:ext cx="9367735" cy="4367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4000" dirty="0"/>
              <a:t>ネット      </a:t>
            </a:r>
            <a:r>
              <a:rPr lang="ja-JP" altLang="en-US" sz="4000" dirty="0">
                <a:solidFill>
                  <a:srgbClr val="0099FF"/>
                </a:solidFill>
              </a:rPr>
              <a:t>３つのタイプ </a:t>
            </a:r>
            <a:r>
              <a:rPr lang="ja-JP" altLang="en-US" sz="3900" dirty="0"/>
              <a:t>人との関わりで区別</a:t>
            </a:r>
            <a:r>
              <a:rPr lang="en-US" altLang="ja-JP" sz="4000" baseline="30000" dirty="0"/>
              <a:t>3)</a:t>
            </a:r>
          </a:p>
          <a:p>
            <a:pPr marL="0" indent="0">
              <a:buNone/>
            </a:pPr>
            <a:endParaRPr lang="en-US" altLang="ja-JP" baseline="30000" dirty="0"/>
          </a:p>
          <a:p>
            <a:pPr marL="360363" lvl="1" indent="0">
              <a:buNone/>
            </a:pPr>
            <a:r>
              <a:rPr kumimoji="1" lang="ja-JP" altLang="en-US" sz="3000" dirty="0"/>
              <a:t>　　　　①コンテンツ</a:t>
            </a:r>
            <a:r>
              <a:rPr lang="ja-JP" altLang="en-US" sz="3000" dirty="0"/>
              <a:t>依存</a:t>
            </a:r>
            <a:r>
              <a:rPr kumimoji="1" lang="ja-JP" altLang="en-US" sz="3000" dirty="0"/>
              <a:t>：</a:t>
            </a:r>
            <a:r>
              <a:rPr kumimoji="1" lang="en-US" altLang="ja-JP" sz="2600" dirty="0"/>
              <a:t>YouTube</a:t>
            </a:r>
            <a:r>
              <a:rPr kumimoji="1" lang="ja-JP" altLang="en-US" sz="2600" dirty="0"/>
              <a:t>、メルカり、ツイキャスなど</a:t>
            </a:r>
            <a:endParaRPr kumimoji="1" lang="en-US" altLang="ja-JP" sz="2600" dirty="0"/>
          </a:p>
          <a:p>
            <a:pPr marL="534988" lvl="1" indent="-174625">
              <a:buFont typeface="+mj-ea"/>
              <a:buAutoNum type="circleNumDbPlain"/>
            </a:pPr>
            <a:endParaRPr kumimoji="1" lang="en-US" altLang="ja-JP" sz="1700" dirty="0"/>
          </a:p>
          <a:p>
            <a:pPr marL="360363" lvl="1" indent="0">
              <a:buNone/>
            </a:pPr>
            <a:r>
              <a:rPr lang="ja-JP" altLang="en-US" sz="3000" dirty="0"/>
              <a:t>　　　　②つながり依存：</a:t>
            </a:r>
            <a:r>
              <a:rPr lang="en-US" altLang="ja-JP" sz="2600" dirty="0"/>
              <a:t>SNS</a:t>
            </a:r>
            <a:r>
              <a:rPr lang="ja-JP" altLang="en-US" sz="2600" dirty="0"/>
              <a:t>（</a:t>
            </a:r>
            <a:r>
              <a:rPr lang="en-US" altLang="ja-JP" sz="2600" dirty="0"/>
              <a:t>LINE</a:t>
            </a:r>
            <a:r>
              <a:rPr lang="ja-JP" altLang="en-US" sz="2600" dirty="0"/>
              <a:t>、</a:t>
            </a:r>
            <a:r>
              <a:rPr lang="en-US" altLang="ja-JP" sz="2600" dirty="0"/>
              <a:t>Twitter</a:t>
            </a:r>
            <a:r>
              <a:rPr lang="ja-JP" altLang="en-US" sz="2600" dirty="0"/>
              <a:t>、</a:t>
            </a:r>
            <a:r>
              <a:rPr lang="en-US" altLang="ja-JP" sz="2600" dirty="0"/>
              <a:t>Instagram</a:t>
            </a:r>
            <a:r>
              <a:rPr lang="ja-JP" altLang="en-US" sz="2600" dirty="0"/>
              <a:t>など）</a:t>
            </a:r>
            <a:endParaRPr lang="en-US" altLang="ja-JP" sz="2600" dirty="0"/>
          </a:p>
          <a:p>
            <a:pPr marL="534988" lvl="1" indent="-174625">
              <a:buFont typeface="+mj-ea"/>
              <a:buAutoNum type="circleNumDbPlain"/>
            </a:pPr>
            <a:endParaRPr lang="en-US" altLang="ja-JP" sz="1700" dirty="0"/>
          </a:p>
          <a:p>
            <a:pPr marL="360363" lvl="1" indent="0">
              <a:buNone/>
            </a:pPr>
            <a:r>
              <a:rPr kumimoji="1" lang="ja-JP" altLang="en-US" sz="3000" dirty="0"/>
              <a:t>　　　　③ゲーム依存：</a:t>
            </a:r>
            <a:r>
              <a:rPr kumimoji="1" lang="ja-JP" altLang="en-US" sz="2600" dirty="0"/>
              <a:t>オンラインゲーム（プロセカ、</a:t>
            </a:r>
            <a:r>
              <a:rPr kumimoji="1" lang="en-US" altLang="ja-JP" sz="2600" dirty="0" err="1"/>
              <a:t>WePlay</a:t>
            </a:r>
            <a:r>
              <a:rPr kumimoji="1" lang="ja-JP" altLang="en-US" sz="2600" dirty="0"/>
              <a:t>など）</a:t>
            </a:r>
            <a:endParaRPr kumimoji="1" lang="en-US" altLang="ja-JP" sz="2600" dirty="0"/>
          </a:p>
          <a:p>
            <a:pPr marL="914400" lvl="1" indent="-457200">
              <a:buFont typeface="+mj-ea"/>
              <a:buAutoNum type="circleNumDbPlain"/>
            </a:pPr>
            <a:endParaRPr lang="en-US" altLang="ja-JP" sz="3100" dirty="0"/>
          </a:p>
          <a:p>
            <a:pPr marL="393700" lvl="2" indent="0">
              <a:buNone/>
            </a:pPr>
            <a:endParaRPr kumimoji="1" lang="en-US" altLang="ja-JP" sz="1700" dirty="0"/>
          </a:p>
          <a:p>
            <a:pPr marL="393700" lvl="2" indent="0">
              <a:buNone/>
            </a:pPr>
            <a:r>
              <a:rPr kumimoji="1" lang="ja-JP" altLang="en-US" sz="2700" dirty="0"/>
              <a:t>・友達とゲームの話が合わなくて無理してやってはいませんか？</a:t>
            </a:r>
            <a:endParaRPr kumimoji="1" lang="en-US" altLang="ja-JP" sz="2700" dirty="0"/>
          </a:p>
          <a:p>
            <a:pPr marL="393700" lvl="2" indent="0">
              <a:buNone/>
            </a:pPr>
            <a:endParaRPr kumimoji="1" lang="en-US" altLang="ja-JP" sz="900" dirty="0"/>
          </a:p>
          <a:p>
            <a:pPr marL="393700" lvl="2" indent="0">
              <a:buNone/>
            </a:pPr>
            <a:r>
              <a:rPr kumimoji="1" lang="ja-JP" altLang="en-US" sz="2700" dirty="0"/>
              <a:t>・スマホの中に居場所を求めていませんか？</a:t>
            </a:r>
            <a:endParaRPr kumimoji="1" lang="en-US" altLang="ja-JP" sz="2700" dirty="0"/>
          </a:p>
          <a:p>
            <a:pPr marL="393700" lvl="2" indent="0">
              <a:buNone/>
            </a:pPr>
            <a:endParaRPr kumimoji="1" lang="en-US" altLang="ja-JP" sz="900" dirty="0"/>
          </a:p>
          <a:p>
            <a:pPr marL="393700" lvl="2" indent="0">
              <a:buNone/>
            </a:pPr>
            <a:r>
              <a:rPr lang="ja-JP" altLang="en-US" sz="2700" dirty="0"/>
              <a:t>・ネット上だけの あなた になっていませんか？</a:t>
            </a:r>
            <a:endParaRPr lang="en-US" altLang="ja-JP" sz="2700" dirty="0"/>
          </a:p>
          <a:p>
            <a:pPr marL="622300" lvl="2"/>
            <a:endParaRPr kumimoji="1" lang="en-US" altLang="ja-JP" sz="3800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2B9DB-F04C-4818-AF6B-3FF3419B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C400-DF52-40B0-8F43-DAE6D250C5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9D499B-BC1E-4631-B7F0-D95C237AEDF2}"/>
              </a:ext>
            </a:extLst>
          </p:cNvPr>
          <p:cNvSpPr txBox="1"/>
          <p:nvPr/>
        </p:nvSpPr>
        <p:spPr>
          <a:xfrm>
            <a:off x="4453891" y="6311899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</a:t>
            </a:r>
            <a:r>
              <a:rPr kumimoji="1" lang="ja-JP" altLang="en-US" sz="1600" dirty="0"/>
              <a:t>）ネット依存にならないために</a:t>
            </a:r>
            <a:endParaRPr kumimoji="1" lang="en-US" altLang="ja-JP" sz="1600" dirty="0"/>
          </a:p>
          <a:p>
            <a:r>
              <a:rPr kumimoji="1" lang="ja-JP" altLang="en-US" sz="1600" dirty="0"/>
              <a:t>（一般社団法人 日本教育情報化振興会）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99942270-92F1-46AA-8150-603D37299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908305"/>
              </p:ext>
            </p:extLst>
          </p:nvPr>
        </p:nvGraphicFramePr>
        <p:xfrm>
          <a:off x="3841763" y="340929"/>
          <a:ext cx="32131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213833" imgH="1800674" progId="Word.Document.12">
                  <p:embed/>
                </p:oleObj>
              </mc:Choice>
              <mc:Fallback>
                <p:oleObj name="Document" r:id="rId3" imgW="3213833" imgH="1800674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99942270-92F1-46AA-8150-603D37299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63" y="340929"/>
                        <a:ext cx="32131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443D083A-32A5-4893-B441-C10F0641C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544489"/>
              </p:ext>
            </p:extLst>
          </p:nvPr>
        </p:nvGraphicFramePr>
        <p:xfrm>
          <a:off x="1219719" y="1561678"/>
          <a:ext cx="21478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147122" imgH="914194" progId="Word.Document.12">
                  <p:embed/>
                </p:oleObj>
              </mc:Choice>
              <mc:Fallback>
                <p:oleObj name="Document" r:id="rId5" imgW="2147122" imgH="914194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443D083A-32A5-4893-B441-C10F0641C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719" y="1561678"/>
                        <a:ext cx="214788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83A05CE9-2F7A-D763-B182-2AFEE8CF5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282" y="2462538"/>
            <a:ext cx="681039" cy="61822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73B444F-2825-62F0-BE29-5C4A8C235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557" y="3112018"/>
            <a:ext cx="681039" cy="61822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12C4E67-DA95-5207-3D78-456FE5F365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82" y="3777235"/>
            <a:ext cx="729590" cy="61822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A5FA85E-BED4-EE67-96C3-1951EB00AA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4307" y="5110415"/>
            <a:ext cx="1312228" cy="12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86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A4125-2167-4534-A1AD-4B9CD280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216735"/>
            <a:ext cx="902208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便利なスマホとの上手なつきあい方！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0530B7-A4F2-46F0-9321-A060227E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2159"/>
            <a:ext cx="8307533" cy="429503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使用時間を決める（例</a:t>
            </a:r>
            <a:r>
              <a:rPr lang="ja-JP" altLang="en-US" dirty="0"/>
              <a:t>：１日２時間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lang="ja-JP" altLang="en-US" dirty="0"/>
              <a:t>親にスマホをあずけてしまう</a:t>
            </a:r>
            <a:r>
              <a:rPr kumimoji="1" lang="ja-JP" altLang="en-US" dirty="0"/>
              <a:t>（    電器をリビングに置く）</a:t>
            </a:r>
            <a:endParaRPr kumimoji="1" lang="en-US" altLang="ja-JP" dirty="0"/>
          </a:p>
          <a:p>
            <a:r>
              <a:rPr kumimoji="1" lang="ja-JP" altLang="en-US" dirty="0"/>
              <a:t>返信を急がない</a:t>
            </a:r>
            <a:endParaRPr kumimoji="1" lang="en-US" altLang="ja-JP" dirty="0"/>
          </a:p>
          <a:p>
            <a:r>
              <a:rPr lang="ja-JP" altLang="en-US" dirty="0"/>
              <a:t>歩きスマホはやめる</a:t>
            </a:r>
            <a:endParaRPr kumimoji="1" lang="en-US" altLang="ja-JP" dirty="0"/>
          </a:p>
          <a:p>
            <a:r>
              <a:rPr kumimoji="1" lang="ja-JP" altLang="en-US" dirty="0"/>
              <a:t>布団、トイレ、お風呂にスマホを持ち込まない</a:t>
            </a:r>
            <a:endParaRPr kumimoji="1" lang="en-US" altLang="ja-JP" dirty="0"/>
          </a:p>
          <a:p>
            <a:r>
              <a:rPr lang="ja-JP" altLang="en-US" dirty="0"/>
              <a:t>スマホ以外の      を見つけ楽しむ</a:t>
            </a:r>
            <a:endParaRPr lang="en-US" altLang="ja-JP" dirty="0"/>
          </a:p>
          <a:p>
            <a:r>
              <a:rPr lang="ja-JP" altLang="en-US" dirty="0"/>
              <a:t>家族や友達との会話を楽しむ</a:t>
            </a:r>
            <a:endParaRPr kumimoji="1" lang="en-US" altLang="ja-JP" dirty="0"/>
          </a:p>
          <a:p>
            <a:r>
              <a:rPr lang="ja-JP" altLang="en-US" dirty="0"/>
              <a:t>スマホの依存が不安な時は、相談してみる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sz="2100" dirty="0"/>
              <a:t>チャイルドライン</a:t>
            </a:r>
            <a:r>
              <a:rPr kumimoji="1" lang="en-US" altLang="ja-JP" sz="2100" dirty="0"/>
              <a:t>®</a:t>
            </a:r>
            <a:r>
              <a:rPr kumimoji="1" lang="ja-JP" altLang="en-US" sz="2100" dirty="0"/>
              <a:t>（</a:t>
            </a:r>
            <a:r>
              <a:rPr kumimoji="1" lang="en-US" altLang="ja-JP" sz="2100" dirty="0"/>
              <a:t>18</a:t>
            </a:r>
            <a:r>
              <a:rPr kumimoji="1" lang="ja-JP" altLang="en-US" sz="2100" dirty="0"/>
              <a:t>歳までの子ども専用電話）</a:t>
            </a:r>
            <a:endParaRPr kumimoji="1" lang="en-US" altLang="ja-JP" sz="2100" dirty="0"/>
          </a:p>
          <a:p>
            <a:pPr marL="457200" lvl="1" indent="0">
              <a:buNone/>
            </a:pPr>
            <a:r>
              <a:rPr kumimoji="1" lang="ja-JP" altLang="en-US" sz="2100" dirty="0"/>
              <a:t> </a:t>
            </a:r>
            <a:r>
              <a:rPr kumimoji="1" lang="en-US" altLang="ja-JP" sz="2100" dirty="0"/>
              <a:t>0120-99-7777</a:t>
            </a:r>
            <a:r>
              <a:rPr kumimoji="1" lang="ja-JP" altLang="en-US" sz="2100" dirty="0"/>
              <a:t> </a:t>
            </a:r>
            <a:r>
              <a:rPr kumimoji="1" lang="zh-TW" altLang="en-US" sz="2100" dirty="0"/>
              <a:t>毎日　午後</a:t>
            </a:r>
            <a:r>
              <a:rPr kumimoji="1" lang="en-US" altLang="zh-TW" sz="2100" dirty="0"/>
              <a:t>4</a:t>
            </a:r>
            <a:r>
              <a:rPr kumimoji="1" lang="zh-TW" altLang="en-US" sz="2100" dirty="0"/>
              <a:t>時～午後</a:t>
            </a:r>
            <a:r>
              <a:rPr kumimoji="1" lang="en-US" altLang="zh-TW" sz="2100" dirty="0"/>
              <a:t>9</a:t>
            </a:r>
            <a:r>
              <a:rPr kumimoji="1" lang="zh-TW" altLang="en-US" sz="2100" dirty="0"/>
              <a:t>時</a:t>
            </a:r>
            <a:endParaRPr kumimoji="1" lang="en-US" altLang="zh-TW" sz="2100" dirty="0"/>
          </a:p>
          <a:p>
            <a:pPr marL="457200" lvl="1" indent="0">
              <a:buNone/>
            </a:pPr>
            <a:r>
              <a:rPr lang="ja-JP" altLang="en-US" sz="2100" dirty="0"/>
              <a:t>こどものネットトラブル相談窓口 こたエール</a:t>
            </a:r>
            <a:endParaRPr lang="en-US" altLang="ja-JP" sz="2100" dirty="0"/>
          </a:p>
          <a:p>
            <a:pPr marL="457200" lvl="1" indent="0">
              <a:buNone/>
            </a:pPr>
            <a:r>
              <a:rPr kumimoji="1" lang="ja-JP" altLang="en-US" sz="2100" dirty="0"/>
              <a:t> </a:t>
            </a:r>
            <a:r>
              <a:rPr kumimoji="1" lang="en-US" altLang="ja-JP" sz="2100" dirty="0"/>
              <a:t>0120-1-78302</a:t>
            </a:r>
            <a:r>
              <a:rPr kumimoji="1" lang="ja-JP" altLang="en-US" sz="2100" dirty="0"/>
              <a:t> 毎日（日・祝日以外） 午後３時～午後９時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187226-11BB-4382-AA73-0C3ECF54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DC400-DF52-40B0-8F43-DAE6D250C5C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UD デジタル 教科書体 NK-B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UD デジタル 教科書体 NK-B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D8C3C5-E953-4A93-B191-1904701E79C9}"/>
              </a:ext>
            </a:extLst>
          </p:cNvPr>
          <p:cNvSpPr txBox="1"/>
          <p:nvPr/>
        </p:nvSpPr>
        <p:spPr>
          <a:xfrm>
            <a:off x="1234351" y="1617253"/>
            <a:ext cx="6605520" cy="553998"/>
          </a:xfrm>
          <a:prstGeom prst="rect">
            <a:avLst/>
          </a:prstGeom>
          <a:noFill/>
          <a:ln w="952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Verdana"/>
                <a:ea typeface="UD デジタル 教科書体 NK-B"/>
                <a:cs typeface="+mn-cs"/>
              </a:rPr>
              <a:t>★　自分で決めるスマホの約束ごと　★</a:t>
            </a:r>
            <a:endParaRPr kumimoji="0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Verdana"/>
              <a:ea typeface="UD デジタル 教科書体 NK-B"/>
              <a:cs typeface="+mn-cs"/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76538143-24F9-4886-B06D-364EC9248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46754"/>
              </p:ext>
            </p:extLst>
          </p:nvPr>
        </p:nvGraphicFramePr>
        <p:xfrm>
          <a:off x="2705735" y="4070714"/>
          <a:ext cx="192722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928010" imgH="1065720" progId="Word.Document.12">
                  <p:embed/>
                </p:oleObj>
              </mc:Choice>
              <mc:Fallback>
                <p:oleObj name="Document" r:id="rId2" imgW="1928010" imgH="1065720" progId="Word.Document.12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76538143-24F9-4886-B06D-364EC92483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05735" y="4070714"/>
                        <a:ext cx="1927225" cy="106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6F645562-9E42-41E2-AE4E-28236EDE0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78527"/>
              </p:ext>
            </p:extLst>
          </p:nvPr>
        </p:nvGraphicFramePr>
        <p:xfrm>
          <a:off x="4782416" y="2487635"/>
          <a:ext cx="2228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231311" imgH="920673" progId="Word.Document.12">
                  <p:embed/>
                </p:oleObj>
              </mc:Choice>
              <mc:Fallback>
                <p:oleObj name="Document" r:id="rId4" imgW="2231311" imgH="920673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6F645562-9E42-41E2-AE4E-28236EDE04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2416" y="2487635"/>
                        <a:ext cx="2228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6529DE23-32BB-3AB7-ADF9-1E566797E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016" y="3072449"/>
            <a:ext cx="1893710" cy="12260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2E32C7E-91B2-69E7-45D9-F943634BD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950" y="4402794"/>
            <a:ext cx="2461105" cy="14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9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テーマ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ユーザー定義 2">
      <a:majorFont>
        <a:latin typeface="Consolas"/>
        <a:ea typeface="UD デジタル 教科書体 NK-B"/>
        <a:cs typeface=""/>
      </a:majorFont>
      <a:minorFont>
        <a:latin typeface="Verdana"/>
        <a:ea typeface="UD デジタル 教科書体 NK-B"/>
        <a:cs typeface=""/>
      </a:minorFont>
    </a:fontScheme>
    <a:fmtScheme name="スモーク ガラス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25441</TotalTime>
  <Words>831</Words>
  <Application>Microsoft Office PowerPoint</Application>
  <PresentationFormat>画面に合わせる (4:3)</PresentationFormat>
  <Paragraphs>100</Paragraphs>
  <Slides>7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Hiragino Kaku Gothic ProN</vt:lpstr>
      <vt:lpstr>游ゴシック</vt:lpstr>
      <vt:lpstr>Arial</vt:lpstr>
      <vt:lpstr>Consolas</vt:lpstr>
      <vt:lpstr>Verdana</vt:lpstr>
      <vt:lpstr>Office テーマ</vt:lpstr>
      <vt:lpstr>Document</vt:lpstr>
      <vt:lpstr>教材の利用にあたっての注意事項</vt:lpstr>
      <vt:lpstr>スマホ・ネット・ゲーム </vt:lpstr>
      <vt:lpstr>今までに何時間スマホに使った？</vt:lpstr>
      <vt:lpstr>スマホで起きる問題とは？</vt:lpstr>
      <vt:lpstr>あなたはスマホ    ？</vt:lpstr>
      <vt:lpstr>あなたのネット    　、タイプは？</vt:lpstr>
      <vt:lpstr>便利なスマホとの上手なつきあい方！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ShimizuMaki</dc:creator>
  <cp:lastModifiedBy>ShimizuMaki</cp:lastModifiedBy>
  <cp:revision>113</cp:revision>
  <cp:lastPrinted>2023-01-10T01:57:17Z</cp:lastPrinted>
  <dcterms:created xsi:type="dcterms:W3CDTF">2022-11-01T07:50:17Z</dcterms:created>
  <dcterms:modified xsi:type="dcterms:W3CDTF">2023-12-11T05:55:55Z</dcterms:modified>
</cp:coreProperties>
</file>