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5" r:id="rId2"/>
    <p:sldId id="261" r:id="rId3"/>
    <p:sldId id="264" r:id="rId4"/>
    <p:sldId id="312" r:id="rId5"/>
    <p:sldId id="262" r:id="rId6"/>
    <p:sldId id="313" r:id="rId7"/>
    <p:sldId id="310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63030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6" autoAdjust="0"/>
    <p:restoredTop sz="96699" autoAdjust="0"/>
  </p:normalViewPr>
  <p:slideViewPr>
    <p:cSldViewPr snapToGrid="0">
      <p:cViewPr varScale="1">
        <p:scale>
          <a:sx n="122" d="100"/>
          <a:sy n="122" d="100"/>
        </p:scale>
        <p:origin x="15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mizuMaki" userId="bd6af28e-facc-4d1e-b2c5-bad232ec32dd" providerId="ADAL" clId="{62A39EED-56CA-4855-91EB-2203C1AAC19A}"/>
    <pc:docChg chg="delSld modSld">
      <pc:chgData name="ShimizuMaki" userId="bd6af28e-facc-4d1e-b2c5-bad232ec32dd" providerId="ADAL" clId="{62A39EED-56CA-4855-91EB-2203C1AAC19A}" dt="2023-12-14T01:44:09.249" v="1" actId="47"/>
      <pc:docMkLst>
        <pc:docMk/>
      </pc:docMkLst>
      <pc:sldChg chg="del">
        <pc:chgData name="ShimizuMaki" userId="bd6af28e-facc-4d1e-b2c5-bad232ec32dd" providerId="ADAL" clId="{62A39EED-56CA-4855-91EB-2203C1AAC19A}" dt="2023-12-14T01:44:09.249" v="1" actId="47"/>
        <pc:sldMkLst>
          <pc:docMk/>
          <pc:sldMk cId="2479605856" sldId="265"/>
        </pc:sldMkLst>
      </pc:sldChg>
      <pc:sldChg chg="modSp mod">
        <pc:chgData name="ShimizuMaki" userId="bd6af28e-facc-4d1e-b2c5-bad232ec32dd" providerId="ADAL" clId="{62A39EED-56CA-4855-91EB-2203C1AAC19A}" dt="2023-12-14T01:41:06.078" v="0" actId="14100"/>
        <pc:sldMkLst>
          <pc:docMk/>
          <pc:sldMk cId="822764862" sldId="313"/>
        </pc:sldMkLst>
        <pc:picChg chg="mod">
          <ac:chgData name="ShimizuMaki" userId="bd6af28e-facc-4d1e-b2c5-bad232ec32dd" providerId="ADAL" clId="{62A39EED-56CA-4855-91EB-2203C1AAC19A}" dt="2023-12-14T01:41:06.078" v="0" actId="14100"/>
          <ac:picMkLst>
            <pc:docMk/>
            <pc:sldMk cId="822764862" sldId="313"/>
            <ac:picMk id="20" creationId="{8FA4E064-523A-CBCB-C176-8DA9DCDA2A47}"/>
          </ac:picMkLst>
        </pc:picChg>
      </pc:sldChg>
    </pc:docChg>
  </pc:docChgLst>
  <pc:docChgLst>
    <pc:chgData name="ShimizuMaki" userId="bd6af28e-facc-4d1e-b2c5-bad232ec32dd" providerId="ADAL" clId="{D64EA707-DC78-4188-B32C-CA4CB697E996}"/>
    <pc:docChg chg="modSld">
      <pc:chgData name="ShimizuMaki" userId="bd6af28e-facc-4d1e-b2c5-bad232ec32dd" providerId="ADAL" clId="{D64EA707-DC78-4188-B32C-CA4CB697E996}" dt="2023-12-11T05:55:58.836" v="2" actId="20577"/>
      <pc:docMkLst>
        <pc:docMk/>
      </pc:docMkLst>
      <pc:sldChg chg="modSp mod">
        <pc:chgData name="ShimizuMaki" userId="bd6af28e-facc-4d1e-b2c5-bad232ec32dd" providerId="ADAL" clId="{D64EA707-DC78-4188-B32C-CA4CB697E996}" dt="2023-12-11T05:55:58.836" v="2" actId="20577"/>
        <pc:sldMkLst>
          <pc:docMk/>
          <pc:sldMk cId="882463543" sldId="315"/>
        </pc:sldMkLst>
        <pc:spChg chg="mod">
          <ac:chgData name="ShimizuMaki" userId="bd6af28e-facc-4d1e-b2c5-bad232ec32dd" providerId="ADAL" clId="{D64EA707-DC78-4188-B32C-CA4CB697E996}" dt="2023-12-11T05:55:58.836" v="2" actId="20577"/>
          <ac:spMkLst>
            <pc:docMk/>
            <pc:sldMk cId="882463543" sldId="315"/>
            <ac:spMk id="3" creationId="{67AA7795-47FB-442A-9EC3-3BC483386B8B}"/>
          </ac:spMkLst>
        </pc:spChg>
      </pc:sldChg>
    </pc:docChg>
  </pc:docChgLst>
  <pc:docChgLst>
    <pc:chgData name="ShimizuMaki" userId="bd6af28e-facc-4d1e-b2c5-bad232ec32dd" providerId="ADAL" clId="{C15E93A1-58D2-4E43-8D2E-00BCD3873BCE}"/>
    <pc:docChg chg="modSld">
      <pc:chgData name="ShimizuMaki" userId="bd6af28e-facc-4d1e-b2c5-bad232ec32dd" providerId="ADAL" clId="{C15E93A1-58D2-4E43-8D2E-00BCD3873BCE}" dt="2024-07-04T08:00:19.588" v="1" actId="6549"/>
      <pc:docMkLst>
        <pc:docMk/>
      </pc:docMkLst>
      <pc:sldChg chg="modNotesTx">
        <pc:chgData name="ShimizuMaki" userId="bd6af28e-facc-4d1e-b2c5-bad232ec32dd" providerId="ADAL" clId="{C15E93A1-58D2-4E43-8D2E-00BCD3873BCE}" dt="2024-07-04T08:00:13.966" v="0" actId="6549"/>
        <pc:sldMkLst>
          <pc:docMk/>
          <pc:sldMk cId="3889944046" sldId="261"/>
        </pc:sldMkLst>
      </pc:sldChg>
      <pc:sldChg chg="modNotesTx">
        <pc:chgData name="ShimizuMaki" userId="bd6af28e-facc-4d1e-b2c5-bad232ec32dd" providerId="ADAL" clId="{C15E93A1-58D2-4E43-8D2E-00BCD3873BCE}" dt="2024-07-04T08:00:19.588" v="1" actId="6549"/>
        <pc:sldMkLst>
          <pc:docMk/>
          <pc:sldMk cId="1027663160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74ED-0353-4CF0-BB03-7EFBB7DE476F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60D6-2D73-45DE-B4D6-EC17F03345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6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50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50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88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厚労省の</a:t>
            </a:r>
            <a:r>
              <a:rPr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e-</a:t>
            </a:r>
            <a:r>
              <a:rPr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ヘルスネット：そのまま転載の場合、転載の利用申し込み手続きは不要</a:t>
            </a:r>
            <a:endParaRPr lang="en-US" altLang="ja-JP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r>
              <a:rPr kumimoji="1" lang="en-US" altLang="ja-JP" b="0" i="0" dirty="0">
                <a:solidFill>
                  <a:srgbClr val="555552"/>
                </a:solidFill>
                <a:effectLst/>
                <a:latin typeface="Hiragino Kaku Gothic ProN"/>
              </a:rPr>
              <a:t>https://www.e-healthnet.mhlw.go.jp/information/heart/k-02-008.html</a:t>
            </a:r>
          </a:p>
          <a:p>
            <a:r>
              <a:rPr lang="ja-JP" altLang="en-US" dirty="0"/>
              <a:t>睡眠時随伴症</a:t>
            </a:r>
            <a:r>
              <a:rPr kumimoji="1"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：</a:t>
            </a:r>
            <a:r>
              <a:rPr lang="ja-JP" altLang="en-US" b="0" i="0" dirty="0">
                <a:solidFill>
                  <a:srgbClr val="555552"/>
                </a:solidFill>
                <a:effectLst/>
                <a:latin typeface="Hiragino Kaku Gothic ProN"/>
              </a:rPr>
              <a:t>睡眠中におきるねぼけ行動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1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専門家＝</a:t>
            </a:r>
            <a:r>
              <a:rPr lang="zh-TW" altLang="en-US" sz="1800" b="0" i="0" u="none" strike="noStrike" baseline="0" dirty="0">
                <a:latin typeface="ＭＳ明朝"/>
              </a:rPr>
              <a:t>医師、保健師、看護師、助産師、薬剤師、歯科</a:t>
            </a:r>
            <a:r>
              <a:rPr lang="ja-JP" altLang="en-US" sz="1800" b="0" i="0" u="none" strike="noStrike" baseline="0" dirty="0">
                <a:latin typeface="ＭＳ明朝"/>
              </a:rPr>
              <a:t>医師、管理栄養士、栄養士など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7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A1B1-151E-45C6-88ED-EA36648131A8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6156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8416-4221-4768-B428-40DEEC505038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5012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0BC-DF9D-4E14-A4BB-38174819D994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433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28FA-0DE6-4F4E-B8AB-FA51A78F7374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2669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4561-4D53-43F8-B055-357CC78622D9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7112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4D14-39EE-4286-9B6C-369C4DA831AA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629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5158-F785-4BE3-A21F-76C5353C969F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9709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7C9C-2FE3-4AE0-8974-80C15F3F6047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370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F44C-4FCF-482B-B74A-DCBDB107D8BA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0801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3EA3-0469-45B1-A9C5-789174E24021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6081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6DDC-D2E6-4521-B16A-A69E0CFD623D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3219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5F0EC1C-0E11-4CC6-A107-2A0A39CE67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254"/>
            <a:ext cx="9144000" cy="68534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1CA9-3940-4A0F-95B0-F617D741E1D2}" type="datetime1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4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6.png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package" Target="../embeddings/Microsoft_Word_Document3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package" Target="../embeddings/Microsoft_Word_Document9.docx"/><Relationship Id="rId18" Type="http://schemas.openxmlformats.org/officeDocument/2006/relationships/image" Target="../media/image14.emf"/><Relationship Id="rId3" Type="http://schemas.openxmlformats.org/officeDocument/2006/relationships/package" Target="../embeddings/Microsoft_Word_Document4.docx"/><Relationship Id="rId21" Type="http://schemas.openxmlformats.org/officeDocument/2006/relationships/package" Target="../embeddings/Microsoft_Word_Document13.docx"/><Relationship Id="rId7" Type="http://schemas.openxmlformats.org/officeDocument/2006/relationships/package" Target="../embeddings/Microsoft_Word_Document6.docx"/><Relationship Id="rId12" Type="http://schemas.openxmlformats.org/officeDocument/2006/relationships/image" Target="../media/image11.emf"/><Relationship Id="rId17" Type="http://schemas.openxmlformats.org/officeDocument/2006/relationships/package" Target="../embeddings/Microsoft_Word_Document11.docx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package" Target="../embeddings/Microsoft_Word_Document8.docx"/><Relationship Id="rId24" Type="http://schemas.openxmlformats.org/officeDocument/2006/relationships/image" Target="../media/image17.emf"/><Relationship Id="rId5" Type="http://schemas.openxmlformats.org/officeDocument/2006/relationships/package" Target="../embeddings/Microsoft_Word_Document5.docx"/><Relationship Id="rId15" Type="http://schemas.openxmlformats.org/officeDocument/2006/relationships/package" Target="../embeddings/Microsoft_Word_Document10.docx"/><Relationship Id="rId23" Type="http://schemas.openxmlformats.org/officeDocument/2006/relationships/package" Target="../embeddings/Microsoft_Word_Document14.docx"/><Relationship Id="rId10" Type="http://schemas.openxmlformats.org/officeDocument/2006/relationships/image" Target="../media/image10.emf"/><Relationship Id="rId19" Type="http://schemas.openxmlformats.org/officeDocument/2006/relationships/package" Target="../embeddings/Microsoft_Word_Document12.docx"/><Relationship Id="rId4" Type="http://schemas.openxmlformats.org/officeDocument/2006/relationships/image" Target="../media/image7.emf"/><Relationship Id="rId9" Type="http://schemas.openxmlformats.org/officeDocument/2006/relationships/package" Target="../embeddings/Microsoft_Word_Document7.docx"/><Relationship Id="rId14" Type="http://schemas.openxmlformats.org/officeDocument/2006/relationships/image" Target="../media/image12.emf"/><Relationship Id="rId2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Document15.docx"/><Relationship Id="rId7" Type="http://schemas.openxmlformats.org/officeDocument/2006/relationships/package" Target="../embeddings/Microsoft_Word_Document17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6.docx"/><Relationship Id="rId4" Type="http://schemas.openxmlformats.org/officeDocument/2006/relationships/image" Target="../media/image18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package" Target="../embeddings/Microsoft_Word_Document23.docx"/><Relationship Id="rId18" Type="http://schemas.openxmlformats.org/officeDocument/2006/relationships/image" Target="../media/image29.emf"/><Relationship Id="rId3" Type="http://schemas.openxmlformats.org/officeDocument/2006/relationships/package" Target="../embeddings/Microsoft_Word_Document18.docx"/><Relationship Id="rId21" Type="http://schemas.openxmlformats.org/officeDocument/2006/relationships/package" Target="../embeddings/Microsoft_Word_Document27.docx"/><Relationship Id="rId7" Type="http://schemas.openxmlformats.org/officeDocument/2006/relationships/package" Target="../embeddings/Microsoft_Word_Document20.docx"/><Relationship Id="rId12" Type="http://schemas.openxmlformats.org/officeDocument/2006/relationships/image" Target="../media/image26.emf"/><Relationship Id="rId17" Type="http://schemas.openxmlformats.org/officeDocument/2006/relationships/package" Target="../embeddings/Microsoft_Word_Document25.docx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package" Target="../embeddings/Microsoft_Word_Document22.docx"/><Relationship Id="rId24" Type="http://schemas.openxmlformats.org/officeDocument/2006/relationships/image" Target="../media/image32.emf"/><Relationship Id="rId5" Type="http://schemas.openxmlformats.org/officeDocument/2006/relationships/package" Target="../embeddings/Microsoft_Word_Document19.docx"/><Relationship Id="rId15" Type="http://schemas.openxmlformats.org/officeDocument/2006/relationships/package" Target="../embeddings/Microsoft_Word_Document24.docx"/><Relationship Id="rId23" Type="http://schemas.openxmlformats.org/officeDocument/2006/relationships/package" Target="../embeddings/Microsoft_Word_Document28.docx"/><Relationship Id="rId10" Type="http://schemas.openxmlformats.org/officeDocument/2006/relationships/image" Target="../media/image25.emf"/><Relationship Id="rId19" Type="http://schemas.openxmlformats.org/officeDocument/2006/relationships/package" Target="../embeddings/Microsoft_Word_Document26.docx"/><Relationship Id="rId4" Type="http://schemas.openxmlformats.org/officeDocument/2006/relationships/image" Target="../media/image22.emf"/><Relationship Id="rId9" Type="http://schemas.openxmlformats.org/officeDocument/2006/relationships/package" Target="../embeddings/Microsoft_Word_Document21.docx"/><Relationship Id="rId14" Type="http://schemas.openxmlformats.org/officeDocument/2006/relationships/image" Target="../media/image27.emf"/><Relationship Id="rId22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package" Target="../embeddings/Microsoft_Word_Document34.docx"/><Relationship Id="rId18" Type="http://schemas.openxmlformats.org/officeDocument/2006/relationships/image" Target="../media/image45.emf"/><Relationship Id="rId3" Type="http://schemas.openxmlformats.org/officeDocument/2006/relationships/package" Target="../embeddings/Microsoft_Word_Document29.docx"/><Relationship Id="rId21" Type="http://schemas.openxmlformats.org/officeDocument/2006/relationships/package" Target="../embeddings/Microsoft_Word_Document38.docx"/><Relationship Id="rId7" Type="http://schemas.openxmlformats.org/officeDocument/2006/relationships/package" Target="../embeddings/Microsoft_Word_Document31.docx"/><Relationship Id="rId12" Type="http://schemas.openxmlformats.org/officeDocument/2006/relationships/image" Target="../media/image42.emf"/><Relationship Id="rId17" Type="http://schemas.openxmlformats.org/officeDocument/2006/relationships/package" Target="../embeddings/Microsoft_Word_Document36.docx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package" Target="../embeddings/Microsoft_Word_Document33.docx"/><Relationship Id="rId5" Type="http://schemas.openxmlformats.org/officeDocument/2006/relationships/package" Target="../embeddings/Microsoft_Word_Document30.docx"/><Relationship Id="rId15" Type="http://schemas.openxmlformats.org/officeDocument/2006/relationships/package" Target="../embeddings/Microsoft_Word_Document35.docx"/><Relationship Id="rId23" Type="http://schemas.openxmlformats.org/officeDocument/2006/relationships/image" Target="../media/image6.png"/><Relationship Id="rId10" Type="http://schemas.openxmlformats.org/officeDocument/2006/relationships/image" Target="../media/image41.emf"/><Relationship Id="rId19" Type="http://schemas.openxmlformats.org/officeDocument/2006/relationships/package" Target="../embeddings/Microsoft_Word_Document37.docx"/><Relationship Id="rId4" Type="http://schemas.openxmlformats.org/officeDocument/2006/relationships/image" Target="../media/image38.emf"/><Relationship Id="rId9" Type="http://schemas.openxmlformats.org/officeDocument/2006/relationships/package" Target="../embeddings/Microsoft_Word_Document32.docx"/><Relationship Id="rId14" Type="http://schemas.openxmlformats.org/officeDocument/2006/relationships/image" Target="../media/image43.emf"/><Relationship Id="rId22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A78A2-F544-44F5-9482-2244561B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62431" cy="1325563"/>
          </a:xfrm>
        </p:spPr>
        <p:txBody>
          <a:bodyPr/>
          <a:lstStyle/>
          <a:p>
            <a:r>
              <a:rPr kumimoji="1" lang="ja-JP" altLang="en-US" dirty="0"/>
              <a:t>教材の利用にあたっての注意事項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AA7795-47FB-442A-9EC3-3BC48338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30" y="1847851"/>
            <a:ext cx="8515350" cy="4351338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無断での使用、転載または複製をすることは固く禁じております。</a:t>
            </a:r>
          </a:p>
          <a:p>
            <a:r>
              <a:rPr kumimoji="1" lang="ja-JP" altLang="en-US" dirty="0"/>
              <a:t>著作権は、ふなばし学校保健＆学校薬剤師研究会に帰属します。</a:t>
            </a:r>
            <a:endParaRPr kumimoji="1" lang="en-US" altLang="ja-JP" dirty="0"/>
          </a:p>
          <a:p>
            <a:r>
              <a:rPr lang="ja-JP" altLang="en-US" dirty="0"/>
              <a:t>イラストの著作権は、大藤・</a:t>
            </a:r>
            <a:r>
              <a:rPr lang="en-US" altLang="ja-JP" dirty="0"/>
              <a:t>P</a:t>
            </a:r>
            <a:r>
              <a:rPr lang="ja-JP" altLang="en-US" dirty="0"/>
              <a:t>・ヒロミに帰属します。</a:t>
            </a:r>
            <a:endParaRPr kumimoji="1" lang="ja-JP" altLang="en-US" dirty="0"/>
          </a:p>
          <a:p>
            <a:r>
              <a:rPr kumimoji="1" lang="ja-JP" altLang="en-US" dirty="0"/>
              <a:t>使用に際しては、本教材の内容を改変しないときは出典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ふなばし学校保健＆学校薬剤師研究会（</a:t>
            </a:r>
            <a:r>
              <a:rPr kumimoji="1" lang="en-US" altLang="ja-JP" dirty="0"/>
              <a:t>JSPS</a:t>
            </a:r>
            <a:r>
              <a:rPr kumimoji="1" lang="ja-JP" altLang="en-US" dirty="0"/>
              <a:t>科研費 </a:t>
            </a:r>
            <a:r>
              <a:rPr kumimoji="1" lang="en-US" altLang="ja-JP" dirty="0"/>
              <a:t>JP22K03010</a:t>
            </a:r>
            <a:r>
              <a:rPr kumimoji="1" lang="ja-JP" altLang="en-US" dirty="0"/>
              <a:t>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を、改変した場合は出典および改変について明記してください。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再配布・販売・賃貸など営利を目的にした利用はできません。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ふなばし学校保健＆学校薬剤師研究会</a:t>
            </a:r>
            <a:r>
              <a:rPr kumimoji="1" lang="ja-JP" altLang="en-US" sz="2200" dirty="0"/>
              <a:t>（</a:t>
            </a:r>
            <a:r>
              <a:rPr kumimoji="1" lang="en-US" altLang="ja-JP" sz="2200" dirty="0"/>
              <a:t>2023.12.</a:t>
            </a:r>
            <a:r>
              <a:rPr kumimoji="1" lang="ja-JP" altLang="en-US" sz="2200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2400" dirty="0"/>
              <a:t>https://www.lab2.toho-u.ac.jp/phar/doutai/F-SHP/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647FAA-D07F-434E-AB4F-20426894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DC400-DF52-40B0-8F43-DAE6D250C5C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UD デジタル 教科書体 NK-B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UD デジタル 教科書体 NK-B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635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F24827B-F6EF-43B9-B239-691669B31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313" y="910277"/>
            <a:ext cx="8853055" cy="2387600"/>
          </a:xfrm>
        </p:spPr>
        <p:txBody>
          <a:bodyPr/>
          <a:lstStyle/>
          <a:p>
            <a:r>
              <a:rPr lang="ja-JP" altLang="en-US" dirty="0"/>
              <a:t>生活習慣（    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720515F-9A25-43A2-8FC3-3EEAF5C22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297" y="3631340"/>
            <a:ext cx="7595832" cy="16557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健康的な生活習慣には、しっかり      をとることが大切。</a:t>
            </a:r>
            <a:endParaRPr lang="en-US" altLang="ja-JP" dirty="0"/>
          </a:p>
          <a:p>
            <a:endParaRPr lang="en-US" altLang="ja-JP" dirty="0"/>
          </a:p>
          <a:p>
            <a:pPr algn="l"/>
            <a:r>
              <a:rPr lang="ja-JP" altLang="en-US" dirty="0"/>
              <a:t>成長期のみなさん、      できていますか？</a:t>
            </a:r>
            <a:endParaRPr lang="en-US" altLang="ja-JP" dirty="0"/>
          </a:p>
          <a:p>
            <a:pPr algn="l"/>
            <a:r>
              <a:rPr lang="ja-JP" altLang="en-US" dirty="0"/>
              <a:t>　    問題についても　一緒に考えてみましょう。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FDC756-BAA3-4B25-AC79-D3191BC1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CE45B1-26AF-41C7-A573-7954EE2A7A7F}"/>
              </a:ext>
            </a:extLst>
          </p:cNvPr>
          <p:cNvSpPr txBox="1"/>
          <p:nvPr/>
        </p:nvSpPr>
        <p:spPr>
          <a:xfrm>
            <a:off x="1582810" y="671412"/>
            <a:ext cx="633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学校薬剤師からのワンポイントアドバイス</a:t>
            </a:r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778CB3B7-ACE5-4E1F-8482-609D80627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036949"/>
              </p:ext>
            </p:extLst>
          </p:nvPr>
        </p:nvGraphicFramePr>
        <p:xfrm>
          <a:off x="5468937" y="1896940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93209" imgH="4063124" progId="Word.Document.12">
                  <p:embed/>
                </p:oleObj>
              </mc:Choice>
              <mc:Fallback>
                <p:oleObj name="Document" r:id="rId3" imgW="6093209" imgH="4063124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778CB3B7-ACE5-4E1F-8482-609D80627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8937" y="1896940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1E513B94-A2B5-45B6-AD44-414E0F917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22094"/>
              </p:ext>
            </p:extLst>
          </p:nvPr>
        </p:nvGraphicFramePr>
        <p:xfrm>
          <a:off x="3013543" y="4189848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093209" imgH="4063124" progId="Word.Document.12">
                  <p:embed/>
                </p:oleObj>
              </mc:Choice>
              <mc:Fallback>
                <p:oleObj name="Document" r:id="rId5" imgW="6093209" imgH="4063124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1E513B94-A2B5-45B6-AD44-414E0F9175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3543" y="4189848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5B42D2B4-43D0-45DD-81EA-33B77545C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695327"/>
              </p:ext>
            </p:extLst>
          </p:nvPr>
        </p:nvGraphicFramePr>
        <p:xfrm>
          <a:off x="5029885" y="3425991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093209" imgH="4063124" progId="Word.Document.12">
                  <p:embed/>
                </p:oleObj>
              </mc:Choice>
              <mc:Fallback>
                <p:oleObj name="Document" r:id="rId7" imgW="6093209" imgH="4063124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5B42D2B4-43D0-45DD-81EA-33B77545C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885" y="3425991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DE2C0D06-508A-4AA5-BE19-3E55B40A6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24888"/>
              </p:ext>
            </p:extLst>
          </p:nvPr>
        </p:nvGraphicFramePr>
        <p:xfrm>
          <a:off x="741157" y="4601562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6093209" imgH="4063124" progId="Word.Document.12">
                  <p:embed/>
                </p:oleObj>
              </mc:Choice>
              <mc:Fallback>
                <p:oleObj name="Document" r:id="rId9" imgW="6093209" imgH="4063124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DE2C0D06-508A-4AA5-BE19-3E55B40A6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157" y="4601562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4FB009-99F6-41AD-8104-DBE2DCD05457}"/>
              </a:ext>
            </a:extLst>
          </p:cNvPr>
          <p:cNvSpPr txBox="1"/>
          <p:nvPr/>
        </p:nvSpPr>
        <p:spPr>
          <a:xfrm>
            <a:off x="7176052" y="91511"/>
            <a:ext cx="18004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小学校高学年用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1D6A2FA-CF59-6BAE-B0E4-A8BEE916F1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089" y="238026"/>
            <a:ext cx="1438721" cy="13145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5309C2B-88F4-C5DB-CFC0-CC07DC3062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502" y="3951801"/>
            <a:ext cx="2402679" cy="20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40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85041525-C8CE-415B-A3BC-8C4B68D5F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154564"/>
              </p:ext>
            </p:extLst>
          </p:nvPr>
        </p:nvGraphicFramePr>
        <p:xfrm>
          <a:off x="1864635" y="318383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93209" imgH="4063124" progId="Word.Document.12">
                  <p:embed/>
                </p:oleObj>
              </mc:Choice>
              <mc:Fallback>
                <p:oleObj name="Document" r:id="rId3" imgW="6093209" imgH="4063124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85041525-C8CE-415B-A3BC-8C4B68D5F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4635" y="318383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8DCC90BE-432A-4948-BCEA-DC01E583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9862" cy="1325563"/>
          </a:xfrm>
        </p:spPr>
        <p:txBody>
          <a:bodyPr/>
          <a:lstStyle/>
          <a:p>
            <a:r>
              <a:rPr kumimoji="1" lang="ja-JP" altLang="en-US" dirty="0"/>
              <a:t>なぜ    が大切なの？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803717-2573-4C9D-BC1F-5759D79A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6" y="2386763"/>
            <a:ext cx="8436957" cy="3986213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dirty="0"/>
              <a:t>      の      と</a:t>
            </a:r>
            <a:endParaRPr kumimoji="1" lang="en-US" altLang="ja-JP" dirty="0"/>
          </a:p>
          <a:p>
            <a:pPr lvl="1"/>
            <a:r>
              <a:rPr lang="ja-JP" altLang="en-US" dirty="0"/>
              <a:t>深い      中に、      を回復する</a:t>
            </a:r>
            <a:endParaRPr lang="en-US" altLang="ja-JP" dirty="0"/>
          </a:p>
          <a:p>
            <a:pPr lvl="1"/>
            <a:r>
              <a:rPr lang="ja-JP" altLang="en-US" dirty="0"/>
              <a:t>   を休め、ストレスの回復や         が上がる</a:t>
            </a:r>
            <a:endParaRPr lang="en-US" altLang="ja-JP" dirty="0"/>
          </a:p>
          <a:p>
            <a:pPr lvl="1"/>
            <a:r>
              <a:rPr kumimoji="1" lang="ja-JP" altLang="en-US" dirty="0"/>
              <a:t>体内時計の</a:t>
            </a:r>
            <a:r>
              <a:rPr lang="ja-JP" altLang="en-US" dirty="0"/>
              <a:t>リズム</a:t>
            </a:r>
            <a:r>
              <a:rPr kumimoji="1" lang="ja-JP" altLang="en-US" dirty="0"/>
              <a:t>を２４時間に合わせる</a:t>
            </a:r>
            <a:endParaRPr kumimoji="1" lang="en-US" altLang="ja-JP" dirty="0"/>
          </a:p>
          <a:p>
            <a:pPr lvl="1"/>
            <a:endParaRPr kumimoji="1" lang="en-US" altLang="ja-JP" sz="800" dirty="0"/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/>
              <a:t>      の発達に必要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・成長期の心身の発達にはとても大切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800" dirty="0"/>
          </a:p>
          <a:p>
            <a:pPr marL="0" indent="0">
              <a:buNone/>
            </a:pPr>
            <a:r>
              <a:rPr lang="ja-JP" altLang="en-US" dirty="0"/>
              <a:t>③   　</a:t>
            </a:r>
            <a:r>
              <a:rPr kumimoji="1" lang="ja-JP" altLang="en-US" dirty="0"/>
              <a:t>の整理整とん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脳が学習したことや感じたことを、整理</a:t>
            </a:r>
            <a:r>
              <a:rPr lang="ja-JP" altLang="en-US" dirty="0"/>
              <a:t>してくれる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5D4A29-9157-4C80-A95B-92100878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1938D40F-F051-4534-A1B6-7AE5D934B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97051"/>
              </p:ext>
            </p:extLst>
          </p:nvPr>
        </p:nvGraphicFramePr>
        <p:xfrm>
          <a:off x="3100620" y="1397793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093209" imgH="4063124" progId="Word.Document.12">
                  <p:embed/>
                </p:oleObj>
              </mc:Choice>
              <mc:Fallback>
                <p:oleObj name="Document" r:id="rId5" imgW="6093209" imgH="4063124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1938D40F-F051-4534-A1B6-7AE5D934B8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0620" y="1397793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56DE36-284B-4560-9A1A-DFE8C85933DE}"/>
              </a:ext>
            </a:extLst>
          </p:cNvPr>
          <p:cNvSpPr txBox="1"/>
          <p:nvPr/>
        </p:nvSpPr>
        <p:spPr>
          <a:xfrm>
            <a:off x="3194075" y="1578042"/>
            <a:ext cx="306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/>
              <a:t>    の</a:t>
            </a:r>
            <a:r>
              <a:rPr kumimoji="1" lang="ja-JP" altLang="en-US" sz="3200" dirty="0">
                <a:solidFill>
                  <a:srgbClr val="FF0066"/>
                </a:solidFill>
              </a:rPr>
              <a:t>３つの役割</a:t>
            </a: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CCD8A9BC-85FD-4D23-86BD-172CB37D2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45119"/>
              </p:ext>
            </p:extLst>
          </p:nvPr>
        </p:nvGraphicFramePr>
        <p:xfrm>
          <a:off x="1169988" y="2058192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093209" imgH="4063124" progId="Word.Document.12">
                  <p:embed/>
                </p:oleObj>
              </mc:Choice>
              <mc:Fallback>
                <p:oleObj name="Document" r:id="rId7" imgW="6093209" imgH="4063124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CCD8A9BC-85FD-4D23-86BD-172CB37D2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9988" y="2058192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332A4364-417E-4132-A14E-3AC25B5F1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352692"/>
              </p:ext>
            </p:extLst>
          </p:nvPr>
        </p:nvGraphicFramePr>
        <p:xfrm>
          <a:off x="2220161" y="2070892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6093209" imgH="4063124" progId="Word.Document.12">
                  <p:embed/>
                </p:oleObj>
              </mc:Choice>
              <mc:Fallback>
                <p:oleObj name="Document" r:id="rId9" imgW="6093209" imgH="4063124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332A4364-417E-4132-A14E-3AC25B5F1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0161" y="2070892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972DFF2D-8CA2-4D8A-8FAE-4914018D3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17022"/>
              </p:ext>
            </p:extLst>
          </p:nvPr>
        </p:nvGraphicFramePr>
        <p:xfrm>
          <a:off x="3270334" y="2064542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6093209" imgH="4063124" progId="Word.Document.12">
                  <p:embed/>
                </p:oleObj>
              </mc:Choice>
              <mc:Fallback>
                <p:oleObj name="Document" r:id="rId11" imgW="6093209" imgH="4063124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972DFF2D-8CA2-4D8A-8FAE-4914018D3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0334" y="2064542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4ABD0CD2-0D62-4A40-AF35-7D8A96AB1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0616"/>
              </p:ext>
            </p:extLst>
          </p:nvPr>
        </p:nvGraphicFramePr>
        <p:xfrm>
          <a:off x="1885272" y="2612973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6093209" imgH="4063124" progId="Word.Document.12">
                  <p:embed/>
                </p:oleObj>
              </mc:Choice>
              <mc:Fallback>
                <p:oleObj name="Document" r:id="rId13" imgW="6093209" imgH="4063124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4ABD0CD2-0D62-4A40-AF35-7D8A96AB1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85272" y="2612973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545668C2-C688-418F-849C-0E28024A3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36429"/>
              </p:ext>
            </p:extLst>
          </p:nvPr>
        </p:nvGraphicFramePr>
        <p:xfrm>
          <a:off x="3290987" y="2612973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6093209" imgH="4063124" progId="Word.Document.12">
                  <p:embed/>
                </p:oleObj>
              </mc:Choice>
              <mc:Fallback>
                <p:oleObj name="Document" r:id="rId15" imgW="6093209" imgH="4063124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545668C2-C688-418F-849C-0E28024A3D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90987" y="2612973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AB598874-A031-4FF1-AF8D-4C9CE8B2A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11716"/>
              </p:ext>
            </p:extLst>
          </p:nvPr>
        </p:nvGraphicFramePr>
        <p:xfrm>
          <a:off x="1298277" y="3009988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6093209" imgH="4063124" progId="Word.Document.12">
                  <p:embed/>
                </p:oleObj>
              </mc:Choice>
              <mc:Fallback>
                <p:oleObj name="Document" r:id="rId17" imgW="6093209" imgH="4063124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AB598874-A031-4FF1-AF8D-4C9CE8B2AD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8277" y="3009988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DE86AF8A-F458-4758-A635-A154E8A33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15586"/>
              </p:ext>
            </p:extLst>
          </p:nvPr>
        </p:nvGraphicFramePr>
        <p:xfrm>
          <a:off x="4906814" y="2989439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6093209" imgH="4063124" progId="Word.Document.12">
                  <p:embed/>
                </p:oleObj>
              </mc:Choice>
              <mc:Fallback>
                <p:oleObj name="Document" r:id="rId19" imgW="6093209" imgH="4063124" progId="Word.Documen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DE86AF8A-F458-4758-A635-A154E8A33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06814" y="2989439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EF7A3CEF-3F74-4CE3-81B5-B2F272363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65386"/>
              </p:ext>
            </p:extLst>
          </p:nvPr>
        </p:nvGraphicFramePr>
        <p:xfrm>
          <a:off x="1143145" y="5127901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1" imgW="6093209" imgH="4063124" progId="Word.Document.12">
                  <p:embed/>
                </p:oleObj>
              </mc:Choice>
              <mc:Fallback>
                <p:oleObj name="Document" r:id="rId21" imgW="6093209" imgH="4063124" progId="Word.Document.12">
                  <p:embed/>
                  <p:pic>
                    <p:nvPicPr>
                      <p:cNvPr id="16" name="オブジェクト 15">
                        <a:extLst>
                          <a:ext uri="{FF2B5EF4-FFF2-40B4-BE49-F238E27FC236}">
                            <a16:creationId xmlns:a16="http://schemas.microsoft.com/office/drawing/2014/main" id="{EF7A3CEF-3F74-4CE3-81B5-B2F272363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3145" y="5127901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7FB77DD3-460B-44C6-9708-1E91BE4FB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55857"/>
              </p:ext>
            </p:extLst>
          </p:nvPr>
        </p:nvGraphicFramePr>
        <p:xfrm>
          <a:off x="1116302" y="3977430"/>
          <a:ext cx="6092825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3" imgW="6093209" imgH="4063124" progId="Word.Document.12">
                  <p:embed/>
                </p:oleObj>
              </mc:Choice>
              <mc:Fallback>
                <p:oleObj name="Document" r:id="rId23" imgW="6093209" imgH="4063124" progId="Word.Document.12">
                  <p:embed/>
                  <p:pic>
                    <p:nvPicPr>
                      <p:cNvPr id="17" name="オブジェクト 16">
                        <a:extLst>
                          <a:ext uri="{FF2B5EF4-FFF2-40B4-BE49-F238E27FC236}">
                            <a16:creationId xmlns:a16="http://schemas.microsoft.com/office/drawing/2014/main" id="{7FB77DD3-460B-44C6-9708-1E91BE4FB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16302" y="3977430"/>
                        <a:ext cx="6092825" cy="406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図 18">
            <a:extLst>
              <a:ext uri="{FF2B5EF4-FFF2-40B4-BE49-F238E27FC236}">
                <a16:creationId xmlns:a16="http://schemas.microsoft.com/office/drawing/2014/main" id="{532D5DE8-EDC2-6ECF-B95C-C4FB84A1397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24917" y="3788543"/>
            <a:ext cx="2189925" cy="18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3199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56B30-CA2E-40A3-8655-161CBE00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   </a:t>
            </a:r>
            <a:r>
              <a:rPr kumimoji="1" lang="ja-JP" altLang="en-US" dirty="0"/>
              <a:t>不足で起きる症状は？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FAE391-9F70-4C03-9656-08A03F73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7" y="1669314"/>
            <a:ext cx="842780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　　米国国立睡眠財団</a:t>
            </a:r>
            <a:r>
              <a:rPr lang="ja-JP" altLang="en-US" dirty="0"/>
              <a:t>がすすめる      </a:t>
            </a:r>
            <a:r>
              <a:rPr kumimoji="1" lang="ja-JP" altLang="en-US" dirty="0"/>
              <a:t>時間は、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 　　　　　　　</a:t>
            </a:r>
            <a:r>
              <a:rPr lang="ja-JP" altLang="en-US" dirty="0">
                <a:solidFill>
                  <a:srgbClr val="00B050"/>
                </a:solidFill>
              </a:rPr>
              <a:t>小学生 </a:t>
            </a:r>
            <a:r>
              <a:rPr lang="en-US" altLang="ja-JP" dirty="0">
                <a:solidFill>
                  <a:srgbClr val="00B050"/>
                </a:solidFill>
              </a:rPr>
              <a:t>9</a:t>
            </a:r>
            <a:r>
              <a:rPr lang="ja-JP" altLang="en-US" dirty="0">
                <a:solidFill>
                  <a:srgbClr val="00B050"/>
                </a:solidFill>
              </a:rPr>
              <a:t>～</a:t>
            </a:r>
            <a:r>
              <a:rPr lang="en-US" altLang="ja-JP" dirty="0">
                <a:solidFill>
                  <a:srgbClr val="00B050"/>
                </a:solidFill>
              </a:rPr>
              <a:t>11</a:t>
            </a:r>
            <a:r>
              <a:rPr lang="ja-JP" altLang="en-US" dirty="0">
                <a:solidFill>
                  <a:srgbClr val="00B050"/>
                </a:solidFill>
              </a:rPr>
              <a:t>時間</a:t>
            </a:r>
            <a:r>
              <a:rPr lang="ja-JP" altLang="en-US" dirty="0"/>
              <a:t>、</a:t>
            </a:r>
            <a:r>
              <a:rPr kumimoji="1" lang="ja-JP" altLang="en-US" dirty="0"/>
              <a:t>中学・高校生 </a:t>
            </a:r>
            <a:r>
              <a:rPr kumimoji="1" lang="en-US" altLang="ja-JP" dirty="0"/>
              <a:t>8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10</a:t>
            </a:r>
            <a:r>
              <a:rPr kumimoji="1" lang="ja-JP" altLang="en-US" dirty="0"/>
              <a:t>時間</a:t>
            </a:r>
            <a:r>
              <a:rPr kumimoji="1" lang="en-US" altLang="ja-JP" baseline="30000" dirty="0"/>
              <a:t>1)</a:t>
            </a:r>
          </a:p>
          <a:p>
            <a:pPr marL="0" indent="0">
              <a:buNone/>
            </a:pPr>
            <a:endParaRPr kumimoji="1" lang="en-US" altLang="ja-JP" baseline="30000" dirty="0"/>
          </a:p>
          <a:p>
            <a:pPr marL="0" indent="0" algn="ctr">
              <a:buNone/>
            </a:pPr>
            <a:r>
              <a:rPr lang="ja-JP" altLang="en-US" dirty="0">
                <a:solidFill>
                  <a:srgbClr val="FF0066"/>
                </a:solidFill>
              </a:rPr>
              <a:t>思いあたる症状はありませんか？ それ、睡眠不足です！</a:t>
            </a:r>
            <a:endParaRPr lang="en-US" altLang="ja-JP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C00000"/>
              </a:solidFill>
            </a:endParaRPr>
          </a:p>
          <a:p>
            <a:pPr marL="0" indent="263525">
              <a:buNone/>
              <a:tabLst>
                <a:tab pos="7980363" algn="l"/>
              </a:tabLst>
            </a:pPr>
            <a:r>
              <a:rPr lang="ja-JP" altLang="en-US" dirty="0"/>
              <a:t> ①体　</a:t>
            </a:r>
            <a:r>
              <a:rPr lang="en-US" altLang="ja-JP" dirty="0"/>
              <a:t>―</a:t>
            </a:r>
            <a:r>
              <a:rPr lang="ja-JP" altLang="en-US" dirty="0"/>
              <a:t>　つかれ・だるさ・ねむけ・頭痛・吐き気・めまい</a:t>
            </a:r>
            <a:endParaRPr lang="en-US" altLang="ja-JP" dirty="0"/>
          </a:p>
          <a:p>
            <a:pPr marL="0" indent="263525" algn="r" defTabSz="900113">
              <a:buNone/>
              <a:tabLst>
                <a:tab pos="7980363" algn="l"/>
              </a:tabLst>
            </a:pPr>
            <a:endParaRPr lang="en-US" altLang="ja-JP" dirty="0"/>
          </a:p>
          <a:p>
            <a:pPr marL="0" indent="263525" defTabSz="900113">
              <a:buNone/>
              <a:tabLst>
                <a:tab pos="82550" algn="l"/>
              </a:tabLst>
            </a:pPr>
            <a:r>
              <a:rPr lang="ja-JP" altLang="en-US" dirty="0"/>
              <a:t> ②   　</a:t>
            </a:r>
            <a:r>
              <a:rPr lang="en-US" altLang="ja-JP" dirty="0"/>
              <a:t>―</a:t>
            </a:r>
            <a:r>
              <a:rPr lang="ja-JP" altLang="en-US" dirty="0"/>
              <a:t>　考える力・注意力の低下　</a:t>
            </a:r>
            <a:endParaRPr lang="en-US" altLang="ja-JP" dirty="0"/>
          </a:p>
          <a:p>
            <a:pPr marL="0" indent="263525" defTabSz="900113">
              <a:buNone/>
              <a:tabLst>
                <a:tab pos="82550" algn="l"/>
              </a:tabLst>
            </a:pPr>
            <a:r>
              <a:rPr lang="en-US" altLang="ja-JP" dirty="0"/>
              <a:t>		</a:t>
            </a:r>
            <a:r>
              <a:rPr lang="ja-JP" altLang="en-US" dirty="0"/>
              <a:t>  </a:t>
            </a:r>
            <a:r>
              <a:rPr lang="ja-JP" altLang="en-US" sz="2600" dirty="0"/>
              <a:t>（学習・スポーツに集中できない）</a:t>
            </a:r>
            <a:endParaRPr lang="en-US" altLang="ja-JP" sz="2600" dirty="0"/>
          </a:p>
          <a:p>
            <a:pPr marL="0" indent="263525" defTabSz="900113">
              <a:buNone/>
              <a:tabLst>
                <a:tab pos="82550" algn="l"/>
              </a:tabLst>
            </a:pPr>
            <a:r>
              <a:rPr lang="ja-JP" altLang="en-US" dirty="0"/>
              <a:t> ③心　</a:t>
            </a:r>
            <a:r>
              <a:rPr lang="en-US" altLang="ja-JP" dirty="0"/>
              <a:t>―</a:t>
            </a: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ストレス増加　</a:t>
            </a:r>
            <a:endParaRPr lang="en-US" altLang="ja-JP" dirty="0"/>
          </a:p>
          <a:p>
            <a:pPr marL="0" indent="263525" defTabSz="900113">
              <a:buNone/>
              <a:tabLst>
                <a:tab pos="179388" algn="l"/>
              </a:tabLst>
            </a:pPr>
            <a:r>
              <a:rPr lang="ja-JP" altLang="en-US" sz="2600" dirty="0"/>
              <a:t>               （イライラ・メンタルダウン・おこりっぽくなる）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83B1FB-7E5E-4655-9AE6-D4C02245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E7E96-59DE-469D-8CDE-E2EAD145A708}"/>
              </a:ext>
            </a:extLst>
          </p:cNvPr>
          <p:cNvSpPr txBox="1"/>
          <p:nvPr/>
        </p:nvSpPr>
        <p:spPr>
          <a:xfrm>
            <a:off x="2651629" y="6382922"/>
            <a:ext cx="599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</a:t>
            </a:r>
            <a:r>
              <a:rPr lang="ja-JP" alt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　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altLang="ja-JP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Hirshkowitz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M.</a:t>
            </a:r>
            <a:r>
              <a:rPr lang="en-US" altLang="ja-JP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et al.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altLang="ja-JP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Sleep Health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altLang="ja-JP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en-US" altLang="ja-JP" sz="16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40-43 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(2015).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0A5B34-18D6-4F74-ADE9-125153E92A7F}"/>
              </a:ext>
            </a:extLst>
          </p:cNvPr>
          <p:cNvSpPr txBox="1"/>
          <p:nvPr/>
        </p:nvSpPr>
        <p:spPr>
          <a:xfrm>
            <a:off x="1285683" y="7057175"/>
            <a:ext cx="657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</a:rPr>
              <a:t>睡眠不足は 現代が抱える大きな健康問題</a:t>
            </a: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09804F48-4A7C-43C9-82A2-F5DD9103A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37733"/>
              </p:ext>
            </p:extLst>
          </p:nvPr>
        </p:nvGraphicFramePr>
        <p:xfrm>
          <a:off x="790575" y="333375"/>
          <a:ext cx="16192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620292" imgH="1142742" progId="Word.Document.12">
                  <p:embed/>
                </p:oleObj>
              </mc:Choice>
              <mc:Fallback>
                <p:oleObj name="Document" r:id="rId3" imgW="1620292" imgH="1142742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09804F48-4A7C-43C9-82A2-F5DD9103AC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333375"/>
                        <a:ext cx="161925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9136A082-BCC8-4488-A028-EEB7BD0D8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87957"/>
              </p:ext>
            </p:extLst>
          </p:nvPr>
        </p:nvGraphicFramePr>
        <p:xfrm>
          <a:off x="4710747" y="1442739"/>
          <a:ext cx="1336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341078" imgH="845809" progId="Word.Document.12">
                  <p:embed/>
                </p:oleObj>
              </mc:Choice>
              <mc:Fallback>
                <p:oleObj name="Document" r:id="rId5" imgW="1341078" imgH="845809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9136A082-BCC8-4488-A028-EEB7BD0D8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0747" y="1442739"/>
                        <a:ext cx="133667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367A7343-D9CF-49E3-89D3-66FAC7F9E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80770"/>
              </p:ext>
            </p:extLst>
          </p:nvPr>
        </p:nvGraphicFramePr>
        <p:xfrm>
          <a:off x="944360" y="4143028"/>
          <a:ext cx="1055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062495" imgH="916353" progId="Word.Document.12">
                  <p:embed/>
                </p:oleObj>
              </mc:Choice>
              <mc:Fallback>
                <p:oleObj name="Document" r:id="rId7" imgW="1062495" imgH="916353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367A7343-D9CF-49E3-89D3-66FAC7F9E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4360" y="4143028"/>
                        <a:ext cx="105568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32E69D66-9C23-10B0-C6E4-006158B51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8328" y="3890356"/>
            <a:ext cx="2003627" cy="16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631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BA1B3E-109E-4BEB-A384-F7265112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10714"/>
            <a:ext cx="8349441" cy="38662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ja-JP" altLang="en-US" b="0" i="0" dirty="0">
                <a:effectLst/>
                <a:latin typeface="Hiragino Kaku Gothic ProN"/>
              </a:rPr>
              <a:t>生活習慣で改善できる「</a:t>
            </a:r>
            <a:r>
              <a:rPr lang="ja-JP" altLang="en-US" dirty="0">
                <a:latin typeface="Hiragino Kaku Gothic ProN"/>
              </a:rPr>
              <a:t>         </a:t>
            </a:r>
            <a:r>
              <a:rPr lang="ja-JP" altLang="en-US" b="0" i="0" dirty="0">
                <a:effectLst/>
                <a:latin typeface="Hiragino Kaku Gothic ProN"/>
              </a:rPr>
              <a:t>習慣」</a:t>
            </a:r>
            <a:endParaRPr lang="en-US" altLang="ja-JP" baseline="30000" dirty="0"/>
          </a:p>
          <a:p>
            <a:pPr>
              <a:lnSpc>
                <a:spcPct val="120000"/>
              </a:lnSpc>
            </a:pPr>
            <a:r>
              <a:rPr lang="ja-JP" altLang="en-US" dirty="0"/>
              <a:t>日本人、</a:t>
            </a:r>
            <a:r>
              <a:rPr lang="ja-JP" altLang="en-US" sz="3000" dirty="0"/>
              <a:t>とく</a:t>
            </a:r>
            <a:r>
              <a:rPr lang="ja-JP" altLang="en-US" dirty="0"/>
              <a:t>に子どもたちの      時間は世界　　　　　　　　で最も短いと言われている</a:t>
            </a:r>
            <a:endParaRPr lang="en-US" altLang="ja-JP" dirty="0"/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2"/>
            </a:pPr>
            <a:r>
              <a:rPr lang="ja-JP" altLang="en-US" dirty="0"/>
              <a:t>      が必要な「      障害」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          ・                            ・ナルコレプシー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      や               （         ・高血圧）、うつ病などにつながる危険がある</a:t>
            </a:r>
            <a:endParaRPr lang="en-US" altLang="ja-JP" dirty="0"/>
          </a:p>
          <a:p>
            <a:pPr>
              <a:lnSpc>
                <a:spcPct val="120000"/>
              </a:lnSpc>
            </a:pPr>
            <a:endParaRPr lang="en-US" altLang="ja-JP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E427CBBA-AC94-4DD8-8ED6-E3DDDE1AA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74474"/>
              </p:ext>
            </p:extLst>
          </p:nvPr>
        </p:nvGraphicFramePr>
        <p:xfrm>
          <a:off x="790575" y="333375"/>
          <a:ext cx="25685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576632" imgH="1269434" progId="Word.Document.12">
                  <p:embed/>
                </p:oleObj>
              </mc:Choice>
              <mc:Fallback>
                <p:oleObj name="Document" r:id="rId3" imgW="2576632" imgH="1269434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E427CBBA-AC94-4DD8-8ED6-E3DDDE1AA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333375"/>
                        <a:ext cx="256857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06211F90-880A-4E5D-B51F-B9F6711D3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945217"/>
              </p:ext>
            </p:extLst>
          </p:nvPr>
        </p:nvGraphicFramePr>
        <p:xfrm>
          <a:off x="966088" y="4221154"/>
          <a:ext cx="223361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247445" imgH="951626" progId="Word.Document.12">
                  <p:embed/>
                </p:oleObj>
              </mc:Choice>
              <mc:Fallback>
                <p:oleObj name="Document" r:id="rId5" imgW="2247445" imgH="951626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06211F90-880A-4E5D-B51F-B9F6711D3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088" y="4221154"/>
                        <a:ext cx="2233613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E32BB200-8C60-46DF-B77A-4FB023E22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95968"/>
              </p:ext>
            </p:extLst>
          </p:nvPr>
        </p:nvGraphicFramePr>
        <p:xfrm>
          <a:off x="1181694" y="3648326"/>
          <a:ext cx="182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830899" imgH="1145622" progId="Word.Document.12">
                  <p:embed/>
                </p:oleObj>
              </mc:Choice>
              <mc:Fallback>
                <p:oleObj name="Document" r:id="rId7" imgW="1830899" imgH="1145622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E32BB200-8C60-46DF-B77A-4FB023E22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1694" y="3648326"/>
                        <a:ext cx="1828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タイトル 4">
            <a:extLst>
              <a:ext uri="{FF2B5EF4-FFF2-40B4-BE49-F238E27FC236}">
                <a16:creationId xmlns:a16="http://schemas.microsoft.com/office/drawing/2014/main" id="{ED6BD334-33E5-4202-82BE-02B54C74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28967" cy="1376125"/>
          </a:xfrm>
        </p:spPr>
        <p:txBody>
          <a:bodyPr/>
          <a:lstStyle/>
          <a:p>
            <a:r>
              <a:rPr lang="ja-JP" altLang="en-US" dirty="0"/>
              <a:t>    問題について知ってる？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C14A36-0DE1-47ED-92D8-21C7CFCB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B2D15E-051A-41D5-9A3A-B94B28A85773}"/>
              </a:ext>
            </a:extLst>
          </p:cNvPr>
          <p:cNvSpPr txBox="1"/>
          <p:nvPr/>
        </p:nvSpPr>
        <p:spPr>
          <a:xfrm>
            <a:off x="165909" y="6027003"/>
            <a:ext cx="869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e-</a:t>
            </a:r>
            <a:r>
              <a:rPr kumimoji="1" lang="ja-JP" altLang="en-US" sz="1600" dirty="0"/>
              <a:t>ヘルスネット（厚生労働省）「</a:t>
            </a:r>
            <a:r>
              <a:rPr lang="ja-JP" altLang="en-US" sz="1600" b="0" i="0" dirty="0">
                <a:solidFill>
                  <a:srgbClr val="555552"/>
                </a:solidFill>
                <a:effectLst/>
                <a:latin typeface="Hiragino Kaku Gothic ProN"/>
              </a:rPr>
              <a:t>睡眠と生活習慣病との深い関係</a:t>
            </a:r>
            <a:r>
              <a:rPr kumimoji="1" lang="ja-JP" altLang="en-US" sz="1600" b="0" i="0" dirty="0">
                <a:solidFill>
                  <a:srgbClr val="555552"/>
                </a:solidFill>
                <a:effectLst/>
                <a:latin typeface="Hiragino Kaku Gothic ProN"/>
              </a:rPr>
              <a:t>」</a:t>
            </a:r>
            <a:endParaRPr kumimoji="1" lang="en-US" altLang="ja-JP" sz="1600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r>
              <a:rPr kumimoji="1" lang="ja-JP" altLang="en-US" sz="1600" b="0" i="0" dirty="0">
                <a:solidFill>
                  <a:srgbClr val="555552"/>
                </a:solidFill>
                <a:effectLst/>
                <a:latin typeface="Hiragino Kaku Gothic ProN"/>
              </a:rPr>
              <a:t>「子どもの睡眠」「</a:t>
            </a:r>
            <a:r>
              <a:rPr lang="ja-JP" altLang="en-US" sz="1600" b="0" i="0" dirty="0">
                <a:solidFill>
                  <a:srgbClr val="555552"/>
                </a:solidFill>
                <a:effectLst/>
                <a:latin typeface="Hiragino Kaku Gothic ProN"/>
              </a:rPr>
              <a:t>昼間の眠気 </a:t>
            </a:r>
            <a:r>
              <a:rPr lang="en-US" altLang="ja-JP" sz="1600" b="0" i="0" dirty="0">
                <a:solidFill>
                  <a:srgbClr val="555552"/>
                </a:solidFill>
                <a:effectLst/>
                <a:latin typeface="Hiragino Kaku Gothic ProN"/>
              </a:rPr>
              <a:t>-</a:t>
            </a:r>
            <a:r>
              <a:rPr lang="ja-JP" altLang="en-US" sz="1600" b="0" i="0" dirty="0">
                <a:solidFill>
                  <a:srgbClr val="555552"/>
                </a:solidFill>
                <a:effectLst/>
                <a:latin typeface="Hiragino Kaku Gothic ProN"/>
              </a:rPr>
              <a:t>睡眠時無呼吸症候群・ナルコレプシーなどの過眠症は治療が必要」</a:t>
            </a:r>
          </a:p>
          <a:p>
            <a:r>
              <a:rPr lang="ja-JP" altLang="en-US" sz="1600" dirty="0">
                <a:solidFill>
                  <a:srgbClr val="555552"/>
                </a:solidFill>
                <a:latin typeface="Hiragino Kaku Gothic ProN"/>
              </a:rPr>
              <a:t>」</a:t>
            </a:r>
            <a:endParaRPr lang="ja-JP" altLang="en-US" sz="1600" b="0" i="0" dirty="0">
              <a:solidFill>
                <a:srgbClr val="555552"/>
              </a:solidFill>
              <a:effectLst/>
              <a:latin typeface="Hiragino Kaku Gothic ProN"/>
            </a:endParaRP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E7B4E19F-6176-4E00-9B57-7256039A6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78548"/>
              </p:ext>
            </p:extLst>
          </p:nvPr>
        </p:nvGraphicFramePr>
        <p:xfrm>
          <a:off x="1987550" y="1389063"/>
          <a:ext cx="163512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1629179" imgH="1163618" progId="Word.Document.12">
                  <p:embed/>
                </p:oleObj>
              </mc:Choice>
              <mc:Fallback>
                <p:oleObj name="Document" r:id="rId9" imgW="1629179" imgH="1163618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E7B4E19F-6176-4E00-9B57-7256039A6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7550" y="1389063"/>
                        <a:ext cx="1635125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8E744-8858-4578-AAB2-1A682BA6D95C}"/>
              </a:ext>
            </a:extLst>
          </p:cNvPr>
          <p:cNvSpPr txBox="1"/>
          <p:nvPr/>
        </p:nvSpPr>
        <p:spPr>
          <a:xfrm>
            <a:off x="1950805" y="1665815"/>
            <a:ext cx="567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     問題には</a:t>
            </a:r>
            <a:r>
              <a:rPr kumimoji="1" lang="ja-JP" altLang="en-US" sz="2800" dirty="0">
                <a:solidFill>
                  <a:srgbClr val="FF0066"/>
                </a:solidFill>
              </a:rPr>
              <a:t>２つのタイプ</a:t>
            </a:r>
            <a:r>
              <a:rPr kumimoji="1" lang="ja-JP" altLang="en-US" sz="2800" dirty="0"/>
              <a:t>があります</a:t>
            </a:r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AD910D60-824E-4475-83D5-CF5E9DB5A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978840"/>
              </p:ext>
            </p:extLst>
          </p:nvPr>
        </p:nvGraphicFramePr>
        <p:xfrm>
          <a:off x="4615670" y="2052513"/>
          <a:ext cx="221456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2209854" imgH="1004894" progId="Word.Document.12">
                  <p:embed/>
                </p:oleObj>
              </mc:Choice>
              <mc:Fallback>
                <p:oleObj name="Document" r:id="rId11" imgW="2209854" imgH="1004894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AD910D60-824E-4475-83D5-CF5E9DB5A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15670" y="2052513"/>
                        <a:ext cx="2214563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9436AA44-72D4-4AA0-8C06-D6D065F14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901224"/>
              </p:ext>
            </p:extLst>
          </p:nvPr>
        </p:nvGraphicFramePr>
        <p:xfrm>
          <a:off x="4790995" y="2639638"/>
          <a:ext cx="18288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1828383" imgH="1074358" progId="Word.Document.12">
                  <p:embed/>
                </p:oleObj>
              </mc:Choice>
              <mc:Fallback>
                <p:oleObj name="Document" r:id="rId13" imgW="1828383" imgH="1074358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9436AA44-72D4-4AA0-8C06-D6D065F149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0995" y="2639638"/>
                        <a:ext cx="182880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8203712B-07B2-464E-ABA5-9944A4DED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86700"/>
              </p:ext>
            </p:extLst>
          </p:nvPr>
        </p:nvGraphicFramePr>
        <p:xfrm>
          <a:off x="3436829" y="3673399"/>
          <a:ext cx="17049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1716148" imgH="914194" progId="Word.Document.12">
                  <p:embed/>
                </p:oleObj>
              </mc:Choice>
              <mc:Fallback>
                <p:oleObj name="Document" r:id="rId15" imgW="1716148" imgH="914194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8203712B-07B2-464E-ABA5-9944A4DED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36829" y="3673399"/>
                        <a:ext cx="1704975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354CFE16-33C6-47B9-BF63-D99EDF7C7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886905"/>
              </p:ext>
            </p:extLst>
          </p:nvPr>
        </p:nvGraphicFramePr>
        <p:xfrm>
          <a:off x="2363388" y="4223810"/>
          <a:ext cx="38862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3899079" imgH="969621" progId="Word.Document.12">
                  <p:embed/>
                </p:oleObj>
              </mc:Choice>
              <mc:Fallback>
                <p:oleObj name="Document" r:id="rId17" imgW="3899079" imgH="969621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354CFE16-33C6-47B9-BF63-D99EDF7C7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63388" y="4223810"/>
                        <a:ext cx="388620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050D97F7-CC69-4149-B5D2-7B6E46CE8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68293"/>
              </p:ext>
            </p:extLst>
          </p:nvPr>
        </p:nvGraphicFramePr>
        <p:xfrm>
          <a:off x="966088" y="4757693"/>
          <a:ext cx="11969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1211545" imgH="934349" progId="Word.Document.12">
                  <p:embed/>
                </p:oleObj>
              </mc:Choice>
              <mc:Fallback>
                <p:oleObj name="Document" r:id="rId19" imgW="1211545" imgH="934349" progId="Word.Documen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050D97F7-CC69-4149-B5D2-7B6E46CE8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66088" y="4757693"/>
                        <a:ext cx="1196975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988F5D04-091F-43AB-9995-477B36927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91969"/>
              </p:ext>
            </p:extLst>
          </p:nvPr>
        </p:nvGraphicFramePr>
        <p:xfrm>
          <a:off x="1921188" y="4775156"/>
          <a:ext cx="2673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1" imgW="2670055" imgH="1145622" progId="Word.Document.12">
                  <p:embed/>
                </p:oleObj>
              </mc:Choice>
              <mc:Fallback>
                <p:oleObj name="Document" r:id="rId21" imgW="2670055" imgH="1145622" progId="Word.Document.12">
                  <p:embed/>
                  <p:pic>
                    <p:nvPicPr>
                      <p:cNvPr id="16" name="オブジェクト 15">
                        <a:extLst>
                          <a:ext uri="{FF2B5EF4-FFF2-40B4-BE49-F238E27FC236}">
                            <a16:creationId xmlns:a16="http://schemas.microsoft.com/office/drawing/2014/main" id="{988F5D04-091F-43AB-9995-477B36927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21188" y="4775156"/>
                        <a:ext cx="26733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6F5437A8-0341-49C7-8953-2F917D1E3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11090"/>
              </p:ext>
            </p:extLst>
          </p:nvPr>
        </p:nvGraphicFramePr>
        <p:xfrm>
          <a:off x="3887770" y="4787031"/>
          <a:ext cx="24098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3" imgW="2421813" imgH="986898" progId="Word.Document.12">
                  <p:embed/>
                </p:oleObj>
              </mc:Choice>
              <mc:Fallback>
                <p:oleObj name="Document" r:id="rId23" imgW="2421813" imgH="986898" progId="Word.Document.12">
                  <p:embed/>
                  <p:pic>
                    <p:nvPicPr>
                      <p:cNvPr id="17" name="オブジェクト 16">
                        <a:extLst>
                          <a:ext uri="{FF2B5EF4-FFF2-40B4-BE49-F238E27FC236}">
                            <a16:creationId xmlns:a16="http://schemas.microsoft.com/office/drawing/2014/main" id="{6F5437A8-0341-49C7-8953-2F917D1E3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87770" y="4787031"/>
                        <a:ext cx="240982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図 21">
            <a:extLst>
              <a:ext uri="{FF2B5EF4-FFF2-40B4-BE49-F238E27FC236}">
                <a16:creationId xmlns:a16="http://schemas.microsoft.com/office/drawing/2014/main" id="{9E6E4C43-2CD4-AAB8-1101-7C3A8643C27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86103" y="2409620"/>
            <a:ext cx="1854825" cy="16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5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BF4B92-6D27-8C3A-B101-2E50723A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4" y="36599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「睡眠障害」で起きる症状は？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31B6D2-69F8-229B-927B-43DFB1D6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0EE9085-8147-D121-B604-2AF567FFFE7D}"/>
              </a:ext>
            </a:extLst>
          </p:cNvPr>
          <p:cNvSpPr/>
          <p:nvPr/>
        </p:nvSpPr>
        <p:spPr>
          <a:xfrm>
            <a:off x="904163" y="416567"/>
            <a:ext cx="1097280" cy="31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すいみん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204E97-E2D5-B715-9E36-12AE07781F54}"/>
              </a:ext>
            </a:extLst>
          </p:cNvPr>
          <p:cNvSpPr/>
          <p:nvPr/>
        </p:nvSpPr>
        <p:spPr>
          <a:xfrm>
            <a:off x="127854" y="5077073"/>
            <a:ext cx="8957481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kumimoji="1"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ja-JP" altLang="en-US" sz="2400" dirty="0">
                <a:solidFill>
                  <a:srgbClr val="FF0066"/>
                </a:solidFill>
              </a:rPr>
              <a:t>　</a:t>
            </a:r>
            <a:r>
              <a:rPr kumimoji="1" lang="en-US" altLang="ja-JP" sz="2400" dirty="0">
                <a:solidFill>
                  <a:srgbClr val="FF0066"/>
                </a:solidFill>
              </a:rPr>
              <a:t>…</a:t>
            </a:r>
            <a:r>
              <a:rPr kumimoji="1" lang="ja-JP" altLang="en-US" sz="2400" dirty="0">
                <a:solidFill>
                  <a:srgbClr val="FF0066"/>
                </a:solidFill>
              </a:rPr>
              <a:t>それ、　</a:t>
            </a:r>
            <a:r>
              <a:rPr kumimoji="1" lang="ja-JP" altLang="en-US" sz="2400" dirty="0">
                <a:solidFill>
                  <a:schemeClr val="tx1"/>
                </a:solidFill>
              </a:rPr>
              <a:t>　　　　</a:t>
            </a:r>
            <a:r>
              <a:rPr kumimoji="1" lang="ja-JP" altLang="en-US" sz="2800" dirty="0">
                <a:solidFill>
                  <a:schemeClr val="tx1"/>
                </a:solidFill>
              </a:rPr>
              <a:t>治療が必要な</a:t>
            </a:r>
            <a:r>
              <a:rPr kumimoji="1" lang="ja-JP" altLang="en-US" sz="2800" dirty="0">
                <a:solidFill>
                  <a:srgbClr val="00B050"/>
                </a:solidFill>
              </a:rPr>
              <a:t>睡眠障害</a:t>
            </a:r>
            <a:r>
              <a:rPr kumimoji="1" lang="ja-JP" altLang="en-US" sz="2800" dirty="0">
                <a:solidFill>
                  <a:schemeClr val="tx1"/>
                </a:solidFill>
              </a:rPr>
              <a:t>かも？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600" dirty="0">
                <a:solidFill>
                  <a:schemeClr val="tx1"/>
                </a:solidFill>
              </a:rPr>
              <a:t>家族や先生に相談して、</a:t>
            </a:r>
            <a:r>
              <a:rPr kumimoji="1" lang="ja-JP" altLang="en-US" sz="2600" dirty="0">
                <a:solidFill>
                  <a:schemeClr val="tx1"/>
                </a:solidFill>
              </a:rPr>
              <a:t>かかりつけの小児科を受診しましょう</a:t>
            </a:r>
            <a:endParaRPr kumimoji="1" lang="en-US" altLang="ja-JP" sz="26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D344BD8-114E-416A-1A56-D19FDF73B80D}"/>
              </a:ext>
            </a:extLst>
          </p:cNvPr>
          <p:cNvSpPr/>
          <p:nvPr/>
        </p:nvSpPr>
        <p:spPr>
          <a:xfrm>
            <a:off x="4382074" y="5055408"/>
            <a:ext cx="914400" cy="32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すいみん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0594EE-29A1-F37A-AAF0-85327882A3AE}"/>
              </a:ext>
            </a:extLst>
          </p:cNvPr>
          <p:cNvSpPr/>
          <p:nvPr/>
        </p:nvSpPr>
        <p:spPr>
          <a:xfrm>
            <a:off x="5727767" y="5633424"/>
            <a:ext cx="914400" cy="32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しょうにか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B76AE8-F1C1-3DEC-1C5B-E7AC99E79FEF}"/>
              </a:ext>
            </a:extLst>
          </p:cNvPr>
          <p:cNvSpPr/>
          <p:nvPr/>
        </p:nvSpPr>
        <p:spPr>
          <a:xfrm>
            <a:off x="6761388" y="5615197"/>
            <a:ext cx="914400" cy="32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じゅしん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FC5370-774F-4EFF-8688-9A15F80D437A}"/>
              </a:ext>
            </a:extLst>
          </p:cNvPr>
          <p:cNvSpPr/>
          <p:nvPr/>
        </p:nvSpPr>
        <p:spPr>
          <a:xfrm>
            <a:off x="2287558" y="5024060"/>
            <a:ext cx="914400" cy="32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ちりょう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B77A7CF-DD7A-00F1-E18A-DD1587D7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6" y="2386830"/>
            <a:ext cx="1808327" cy="184801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757228F-723C-D78B-5EB8-CE3C53A7C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76" y="2447993"/>
            <a:ext cx="1713032" cy="170192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4B9876-9D4D-C424-69D1-A6D528C76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908" y="2591705"/>
            <a:ext cx="1532186" cy="154111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499BB03-22F3-C769-0F7B-E10DA7066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505" y="2467863"/>
            <a:ext cx="2170887" cy="196957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FA4E064-523A-CBCB-C176-8DA9DCDA2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123" y="2419276"/>
            <a:ext cx="2170887" cy="1829107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EC60E13-9D80-1081-6C45-FF77B00FE4AA}"/>
              </a:ext>
            </a:extLst>
          </p:cNvPr>
          <p:cNvSpPr/>
          <p:nvPr/>
        </p:nvSpPr>
        <p:spPr>
          <a:xfrm>
            <a:off x="108831" y="1777094"/>
            <a:ext cx="2934893" cy="534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朝スッキリ起きられない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BCD8DAA-B958-A96F-E7C4-CFAF56613F9E}"/>
              </a:ext>
            </a:extLst>
          </p:cNvPr>
          <p:cNvSpPr/>
          <p:nvPr/>
        </p:nvSpPr>
        <p:spPr>
          <a:xfrm>
            <a:off x="3133534" y="1757846"/>
            <a:ext cx="3051433" cy="598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睡眠時間は短くないのに朝からねむい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D6778CCE-52E4-2358-8D10-B06F29D432D3}"/>
              </a:ext>
            </a:extLst>
          </p:cNvPr>
          <p:cNvSpPr/>
          <p:nvPr/>
        </p:nvSpPr>
        <p:spPr>
          <a:xfrm>
            <a:off x="1705375" y="4224149"/>
            <a:ext cx="2676699" cy="5340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朝の血圧が低い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A740213B-1397-A3FB-6FDE-73C21C069EA7}"/>
              </a:ext>
            </a:extLst>
          </p:cNvPr>
          <p:cNvSpPr/>
          <p:nvPr/>
        </p:nvSpPr>
        <p:spPr>
          <a:xfrm>
            <a:off x="6317268" y="1740490"/>
            <a:ext cx="2717041" cy="6289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夜ふかししてしまい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ねる事ができない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2A71937-6BE3-266A-F961-91006B2E5257}"/>
              </a:ext>
            </a:extLst>
          </p:cNvPr>
          <p:cNvSpPr/>
          <p:nvPr/>
        </p:nvSpPr>
        <p:spPr>
          <a:xfrm>
            <a:off x="4982406" y="4210166"/>
            <a:ext cx="3051433" cy="5264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授業中にいつもねてしまう</a:t>
            </a:r>
          </a:p>
        </p:txBody>
      </p:sp>
    </p:spTree>
    <p:extLst>
      <p:ext uri="{BB962C8B-B14F-4D97-AF65-F5344CB8AC3E}">
        <p14:creationId xmlns:p14="http://schemas.microsoft.com/office/powerpoint/2010/main" val="8227648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40B2A4-DBBF-4D50-8712-899AEA13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66"/>
                </a:solidFill>
              </a:rPr>
              <a:t>ぐっすり    </a:t>
            </a:r>
            <a:r>
              <a:rPr kumimoji="1" lang="ja-JP" altLang="en-US" dirty="0">
                <a:solidFill>
                  <a:srgbClr val="FF0066"/>
                </a:solidFill>
              </a:rPr>
              <a:t> ４か条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38FCC0-8122-4B96-A507-609EC45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8397"/>
            <a:ext cx="8157004" cy="4802185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dirty="0"/>
              <a:t>      </a:t>
            </a:r>
            <a:r>
              <a:rPr kumimoji="1" lang="ja-JP" altLang="en-US" dirty="0"/>
              <a:t>正しい生活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早起き・早寝する</a:t>
            </a:r>
            <a:r>
              <a:rPr lang="ja-JP" altLang="en-US" dirty="0"/>
              <a:t>      </a:t>
            </a:r>
            <a:r>
              <a:rPr kumimoji="1" lang="ja-JP" altLang="en-US" dirty="0"/>
              <a:t>を</a:t>
            </a:r>
            <a:endParaRPr kumimoji="1" lang="en-US" altLang="ja-JP" dirty="0"/>
          </a:p>
          <a:p>
            <a:pPr lvl="1"/>
            <a:r>
              <a:rPr lang="ja-JP" altLang="en-US" dirty="0"/>
              <a:t>朝食で１日のエネルギーを</a:t>
            </a: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/>
              <a:t>      な運動と入浴</a:t>
            </a:r>
            <a:endParaRPr lang="en-US" altLang="ja-JP" dirty="0"/>
          </a:p>
          <a:p>
            <a:pPr lvl="1"/>
            <a:r>
              <a:rPr lang="ja-JP" altLang="en-US" dirty="0"/>
              <a:t>毎日自分に合った運動を続ける</a:t>
            </a:r>
            <a:endParaRPr lang="en-US" altLang="ja-JP" dirty="0"/>
          </a:p>
          <a:p>
            <a:pPr lvl="1"/>
            <a:r>
              <a:rPr lang="ja-JP" altLang="en-US" dirty="0"/>
              <a:t>入浴で体温を上げ      に入りやすくなる</a:t>
            </a:r>
            <a:endParaRPr lang="en-US" altLang="ja-JP" dirty="0"/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dirty="0"/>
              <a:t>日光を浴びる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朝起きたら、カーテンを開けて外の空気をすおう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朝の</a:t>
            </a:r>
            <a:r>
              <a:rPr lang="ja-JP" altLang="en-US" dirty="0"/>
              <a:t>運動や</a:t>
            </a:r>
            <a:r>
              <a:rPr kumimoji="1" lang="ja-JP" altLang="en-US" dirty="0"/>
              <a:t>歯みがきも体内時計リセットには</a:t>
            </a: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/>
              <a:t>         に相談</a:t>
            </a:r>
            <a:endParaRPr lang="en-US" altLang="ja-JP" dirty="0"/>
          </a:p>
          <a:p>
            <a:pPr lvl="1"/>
            <a:r>
              <a:rPr lang="ja-JP" altLang="en-US" dirty="0"/>
              <a:t>   れない、その苦しみをかかえずに、         に相談を</a:t>
            </a:r>
            <a:r>
              <a:rPr lang="en-US" altLang="ja-JP" baseline="30000" dirty="0"/>
              <a:t>2)</a:t>
            </a:r>
          </a:p>
          <a:p>
            <a:pPr lvl="1"/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B2F616-07C2-401A-8592-34AD4AF5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9C8E63-4CC0-457E-AB46-BF1EA1FD756D}"/>
              </a:ext>
            </a:extLst>
          </p:cNvPr>
          <p:cNvSpPr txBox="1"/>
          <p:nvPr/>
        </p:nvSpPr>
        <p:spPr>
          <a:xfrm>
            <a:off x="4870280" y="6314787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2)</a:t>
            </a:r>
            <a:r>
              <a:rPr kumimoji="1" lang="ja-JP" altLang="en-US" sz="1600" dirty="0"/>
              <a:t>健康づくりのための睡眠指針</a:t>
            </a:r>
            <a:r>
              <a:rPr kumimoji="1" lang="en-US" altLang="ja-JP" sz="1600" dirty="0"/>
              <a:t>2014</a:t>
            </a:r>
          </a:p>
          <a:p>
            <a:r>
              <a:rPr kumimoji="1" lang="ja-JP" altLang="en-US" sz="1600" dirty="0"/>
              <a:t>（厚生労働省）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D1B5B73B-004A-418D-B8E6-C17DCE502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814040"/>
              </p:ext>
            </p:extLst>
          </p:nvPr>
        </p:nvGraphicFramePr>
        <p:xfrm>
          <a:off x="2696004" y="306204"/>
          <a:ext cx="608965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90332" imgH="4063124" progId="Word.Document.12">
                  <p:embed/>
                </p:oleObj>
              </mc:Choice>
              <mc:Fallback>
                <p:oleObj name="Document" r:id="rId3" imgW="6090332" imgH="4063124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D1B5B73B-004A-418D-B8E6-C17DCE502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6004" y="306204"/>
                        <a:ext cx="608965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817D9A95-CF8E-4226-A08D-4F0EAF9EF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41009"/>
              </p:ext>
            </p:extLst>
          </p:nvPr>
        </p:nvGraphicFramePr>
        <p:xfrm>
          <a:off x="1263547" y="1321170"/>
          <a:ext cx="608965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090332" imgH="4063124" progId="Word.Document.12">
                  <p:embed/>
                </p:oleObj>
              </mc:Choice>
              <mc:Fallback>
                <p:oleObj name="Document" r:id="rId5" imgW="6090332" imgH="4063124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817D9A95-CF8E-4226-A08D-4F0EAF9EF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3547" y="1321170"/>
                        <a:ext cx="608965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D4357D83-A02D-4FF4-BEB3-BC9ACA195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20221"/>
              </p:ext>
            </p:extLst>
          </p:nvPr>
        </p:nvGraphicFramePr>
        <p:xfrm>
          <a:off x="3576638" y="1849438"/>
          <a:ext cx="12906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314436" imgH="756245" progId="Word.Document.12">
                  <p:embed/>
                </p:oleObj>
              </mc:Choice>
              <mc:Fallback>
                <p:oleObj name="Document" r:id="rId7" imgW="1314436" imgH="756245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D4357D83-A02D-4FF4-BEB3-BC9ACA195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6638" y="1849438"/>
                        <a:ext cx="1290637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8969255F-086D-4C29-BC5F-B47B1DCD5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47392"/>
              </p:ext>
            </p:extLst>
          </p:nvPr>
        </p:nvGraphicFramePr>
        <p:xfrm>
          <a:off x="4826000" y="2244725"/>
          <a:ext cx="13509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1371688" imgH="807644" progId="Word.Document.12">
                  <p:embed/>
                </p:oleObj>
              </mc:Choice>
              <mc:Fallback>
                <p:oleObj name="Document" r:id="rId9" imgW="1371688" imgH="807644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8969255F-086D-4C29-BC5F-B47B1DCD5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6000" y="2244725"/>
                        <a:ext cx="1350963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D76FE3C4-842B-489D-A551-FCDBBC026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79107"/>
              </p:ext>
            </p:extLst>
          </p:nvPr>
        </p:nvGraphicFramePr>
        <p:xfrm>
          <a:off x="1297743" y="2603300"/>
          <a:ext cx="21431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2190973" imgH="1353980" progId="Word.Document.12">
                  <p:embed/>
                </p:oleObj>
              </mc:Choice>
              <mc:Fallback>
                <p:oleObj name="Document" r:id="rId11" imgW="2190973" imgH="1353980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D76FE3C4-842B-489D-A551-FCDBBC026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7743" y="2603300"/>
                        <a:ext cx="2143125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6FC070D9-6721-4C8A-801D-5ED8E796D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827045"/>
              </p:ext>
            </p:extLst>
          </p:nvPr>
        </p:nvGraphicFramePr>
        <p:xfrm>
          <a:off x="3830638" y="3546475"/>
          <a:ext cx="21224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2164585" imgH="817708" progId="Word.Document.12">
                  <p:embed/>
                </p:oleObj>
              </mc:Choice>
              <mc:Fallback>
                <p:oleObj name="Document" r:id="rId13" imgW="2164585" imgH="817708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6FC070D9-6721-4C8A-801D-5ED8E796D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0638" y="3546475"/>
                        <a:ext cx="2122487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8B54ACE1-4852-4F0C-AFA4-2357CAD885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026843"/>
              </p:ext>
            </p:extLst>
          </p:nvPr>
        </p:nvGraphicFramePr>
        <p:xfrm>
          <a:off x="7051675" y="4846638"/>
          <a:ext cx="171608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1745507" imgH="1134367" progId="Word.Document.12">
                  <p:embed/>
                </p:oleObj>
              </mc:Choice>
              <mc:Fallback>
                <p:oleObj name="Document" r:id="rId15" imgW="1745507" imgH="1134367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8B54ACE1-4852-4F0C-AFA4-2357CAD88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51675" y="4846638"/>
                        <a:ext cx="1716088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2B4039E3-1C67-4621-81AD-12047B9FB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408339"/>
              </p:ext>
            </p:extLst>
          </p:nvPr>
        </p:nvGraphicFramePr>
        <p:xfrm>
          <a:off x="1238550" y="5199463"/>
          <a:ext cx="2406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2452714" imgH="1073623" progId="Word.Document.12">
                  <p:embed/>
                </p:oleObj>
              </mc:Choice>
              <mc:Fallback>
                <p:oleObj name="Document" r:id="rId17" imgW="2452714" imgH="1073623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2B4039E3-1C67-4621-81AD-12047B9FB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38550" y="5199463"/>
                        <a:ext cx="24066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4D7C735A-312E-4C1C-9BC5-14FBCB0CC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86241"/>
              </p:ext>
            </p:extLst>
          </p:nvPr>
        </p:nvGraphicFramePr>
        <p:xfrm>
          <a:off x="6149157" y="5699125"/>
          <a:ext cx="22653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2328373" imgH="919427" progId="Word.Document.12">
                  <p:embed/>
                </p:oleObj>
              </mc:Choice>
              <mc:Fallback>
                <p:oleObj name="Document" r:id="rId19" imgW="2328373" imgH="919427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4D7C735A-312E-4C1C-9BC5-14FBCB0CC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49157" y="5699125"/>
                        <a:ext cx="226536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0001FB5A-CCA5-4DB2-885F-2D9DCD7D9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84363"/>
              </p:ext>
            </p:extLst>
          </p:nvPr>
        </p:nvGraphicFramePr>
        <p:xfrm>
          <a:off x="1415346" y="5745382"/>
          <a:ext cx="9255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1" imgW="925990" imgH="828131" progId="Word.Document.12">
                  <p:embed/>
                </p:oleObj>
              </mc:Choice>
              <mc:Fallback>
                <p:oleObj name="Document" r:id="rId21" imgW="925990" imgH="828131" progId="Word.Documen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0001FB5A-CCA5-4DB2-885F-2D9DCD7D9A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15346" y="5745382"/>
                        <a:ext cx="925513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4A4506A5-C88D-2C7F-B8FF-42E82B72A97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66686" y="1690689"/>
            <a:ext cx="2402679" cy="20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081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ユーザー定義 2">
      <a:majorFont>
        <a:latin typeface="Consolas"/>
        <a:ea typeface="UD デジタル 教科書体 NK-B"/>
        <a:cs typeface=""/>
      </a:majorFont>
      <a:minorFont>
        <a:latin typeface="Verdana"/>
        <a:ea typeface="UD デジタル 教科書体 NK-B"/>
        <a:cs typeface=""/>
      </a:minorFont>
    </a:fontScheme>
    <a:fmtScheme name="スモーク ガラス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21118</TotalTime>
  <Words>742</Words>
  <Application>Microsoft Office PowerPoint</Application>
  <PresentationFormat>画面に合わせる (4:3)</PresentationFormat>
  <Paragraphs>98</Paragraphs>
  <Slides>7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Hiragino Kaku Gothic ProN</vt:lpstr>
      <vt:lpstr>ＭＳ明朝</vt:lpstr>
      <vt:lpstr>游ゴシック</vt:lpstr>
      <vt:lpstr>Arial</vt:lpstr>
      <vt:lpstr>Consolas</vt:lpstr>
      <vt:lpstr>Verdana</vt:lpstr>
      <vt:lpstr>Office テーマ</vt:lpstr>
      <vt:lpstr>Document</vt:lpstr>
      <vt:lpstr>教材の利用にあたっての注意事項</vt:lpstr>
      <vt:lpstr>生活習慣（    ）</vt:lpstr>
      <vt:lpstr>なぜ    が大切なの？</vt:lpstr>
      <vt:lpstr>    不足で起きる症状は？</vt:lpstr>
      <vt:lpstr>    問題について知ってる？</vt:lpstr>
      <vt:lpstr>「睡眠障害」で起きる症状は？</vt:lpstr>
      <vt:lpstr>ぐっすり     ４か条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ShimizuMaki</dc:creator>
  <cp:lastModifiedBy>ShimizuMaki</cp:lastModifiedBy>
  <cp:revision>114</cp:revision>
  <cp:lastPrinted>2023-01-10T01:57:59Z</cp:lastPrinted>
  <dcterms:created xsi:type="dcterms:W3CDTF">2022-11-01T07:50:17Z</dcterms:created>
  <dcterms:modified xsi:type="dcterms:W3CDTF">2024-07-04T08:00:38Z</dcterms:modified>
</cp:coreProperties>
</file>